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29"/>
  </p:notesMasterIdLst>
  <p:handoutMasterIdLst>
    <p:handoutMasterId r:id="rId30"/>
  </p:handoutMasterIdLst>
  <p:sldIdLst>
    <p:sldId id="271" r:id="rId2"/>
    <p:sldId id="429" r:id="rId3"/>
    <p:sldId id="431" r:id="rId4"/>
    <p:sldId id="434" r:id="rId5"/>
    <p:sldId id="454" r:id="rId6"/>
    <p:sldId id="453" r:id="rId7"/>
    <p:sldId id="455" r:id="rId8"/>
    <p:sldId id="456" r:id="rId9"/>
    <p:sldId id="437" r:id="rId10"/>
    <p:sldId id="438" r:id="rId11"/>
    <p:sldId id="441" r:id="rId12"/>
    <p:sldId id="439" r:id="rId13"/>
    <p:sldId id="442" r:id="rId14"/>
    <p:sldId id="443" r:id="rId15"/>
    <p:sldId id="444" r:id="rId16"/>
    <p:sldId id="445" r:id="rId17"/>
    <p:sldId id="446" r:id="rId18"/>
    <p:sldId id="447" r:id="rId19"/>
    <p:sldId id="448" r:id="rId20"/>
    <p:sldId id="449" r:id="rId21"/>
    <p:sldId id="450" r:id="rId22"/>
    <p:sldId id="451" r:id="rId23"/>
    <p:sldId id="452" r:id="rId24"/>
    <p:sldId id="432" r:id="rId25"/>
    <p:sldId id="433" r:id="rId26"/>
    <p:sldId id="435" r:id="rId27"/>
    <p:sldId id="436" r:id="rId28"/>
  </p:sldIdLst>
  <p:sldSz cx="9144000" cy="6858000" type="screen4x3"/>
  <p:notesSz cx="6858000" cy="9144000"/>
  <p:custDataLst>
    <p:tags r:id="rId31"/>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38">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A9733-F11E-5D4A-88F2-70A0F0DE60DE}" v="54" dt="2025-09-11T23:43:38.2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17" d="100"/>
          <a:sy n="117" d="100"/>
        </p:scale>
        <p:origin x="1696" y="168"/>
      </p:cViewPr>
      <p:guideLst>
        <p:guide orient="horz" pos="423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undo custSel addSld delSld modSld sldOrd">
      <pc:chgData name="Eric J Prebys" userId="2423660181_tp_box_2" providerId="OAuth2" clId="{7A5D5A21-A55B-52FD-95D2-896217ECBE7C}" dt="2025-09-11T23:43:43.423" v="9025" actId="1076"/>
      <pc:docMkLst>
        <pc:docMk/>
      </pc:docMkLst>
      <pc:sldChg chg="del">
        <pc:chgData name="Eric J Prebys" userId="2423660181_tp_box_2" providerId="OAuth2" clId="{7A5D5A21-A55B-52FD-95D2-896217ECBE7C}" dt="2025-09-11T20:26:23.866" v="3395" actId="2696"/>
        <pc:sldMkLst>
          <pc:docMk/>
          <pc:sldMk cId="2332231103" sldId="429"/>
        </pc:sldMkLst>
      </pc:sldChg>
      <pc:sldChg chg="addSp modSp add mod">
        <pc:chgData name="Eric J Prebys" userId="2423660181_tp_box_2" providerId="OAuth2" clId="{7A5D5A21-A55B-52FD-95D2-896217ECBE7C}" dt="2025-09-11T20:28:41.386" v="3517" actId="1076"/>
        <pc:sldMkLst>
          <pc:docMk/>
          <pc:sldMk cId="3108481328" sldId="429"/>
        </pc:sldMkLst>
        <pc:spChg chg="mod">
          <ac:chgData name="Eric J Prebys" userId="2423660181_tp_box_2" providerId="OAuth2" clId="{7A5D5A21-A55B-52FD-95D2-896217ECBE7C}" dt="2025-09-11T20:27:34.110" v="3432" actId="1037"/>
          <ac:spMkLst>
            <pc:docMk/>
            <pc:sldMk cId="3108481328" sldId="429"/>
            <ac:spMk id="8" creationId="{00000000-0000-0000-0000-000000000000}"/>
          </ac:spMkLst>
        </pc:spChg>
        <pc:spChg chg="mod">
          <ac:chgData name="Eric J Prebys" userId="2423660181_tp_box_2" providerId="OAuth2" clId="{7A5D5A21-A55B-52FD-95D2-896217ECBE7C}" dt="2025-09-11T20:28:41.386" v="3517" actId="1076"/>
          <ac:spMkLst>
            <pc:docMk/>
            <pc:sldMk cId="3108481328" sldId="429"/>
            <ac:spMk id="10" creationId="{00000000-0000-0000-0000-000000000000}"/>
          </ac:spMkLst>
        </pc:spChg>
        <pc:spChg chg="add mod">
          <ac:chgData name="Eric J Prebys" userId="2423660181_tp_box_2" providerId="OAuth2" clId="{7A5D5A21-A55B-52FD-95D2-896217ECBE7C}" dt="2025-09-11T20:27:34.110" v="3432" actId="1037"/>
          <ac:spMkLst>
            <pc:docMk/>
            <pc:sldMk cId="3108481328" sldId="429"/>
            <ac:spMk id="12" creationId="{2BE7BC3E-FAF1-B2A2-7BAE-8BDE79206468}"/>
          </ac:spMkLst>
        </pc:spChg>
        <pc:spChg chg="add mod">
          <ac:chgData name="Eric J Prebys" userId="2423660181_tp_box_2" providerId="OAuth2" clId="{7A5D5A21-A55B-52FD-95D2-896217ECBE7C}" dt="2025-09-11T20:28:20.132" v="3512" actId="1076"/>
          <ac:spMkLst>
            <pc:docMk/>
            <pc:sldMk cId="3108481328" sldId="429"/>
            <ac:spMk id="13" creationId="{502170BB-8F71-3CE1-47DE-61B9E330839A}"/>
          </ac:spMkLst>
        </pc:spChg>
      </pc:sldChg>
      <pc:sldChg chg="add">
        <pc:chgData name="Eric J Prebys" userId="2423660181_tp_box_2" providerId="OAuth2" clId="{7A5D5A21-A55B-52FD-95D2-896217ECBE7C}" dt="2025-09-11T20:26:30.443" v="3396"/>
        <pc:sldMkLst>
          <pc:docMk/>
          <pc:sldMk cId="296134354" sldId="431"/>
        </pc:sldMkLst>
      </pc:sldChg>
      <pc:sldChg chg="del">
        <pc:chgData name="Eric J Prebys" userId="2423660181_tp_box_2" providerId="OAuth2" clId="{7A5D5A21-A55B-52FD-95D2-896217ECBE7C}" dt="2025-09-11T20:26:23.866" v="3395" actId="2696"/>
        <pc:sldMkLst>
          <pc:docMk/>
          <pc:sldMk cId="2765049686" sldId="431"/>
        </pc:sldMkLst>
      </pc:sldChg>
      <pc:sldChg chg="modSp mod">
        <pc:chgData name="Eric J Prebys" userId="2423660181_tp_box_2" providerId="OAuth2" clId="{7A5D5A21-A55B-52FD-95D2-896217ECBE7C}" dt="2025-09-11T22:38:51.945" v="6102" actId="20577"/>
        <pc:sldMkLst>
          <pc:docMk/>
          <pc:sldMk cId="3562218108" sldId="432"/>
        </pc:sldMkLst>
        <pc:spChg chg="mod">
          <ac:chgData name="Eric J Prebys" userId="2423660181_tp_box_2" providerId="OAuth2" clId="{7A5D5A21-A55B-52FD-95D2-896217ECBE7C}" dt="2025-09-11T22:38:51.945" v="6102" actId="20577"/>
          <ac:spMkLst>
            <pc:docMk/>
            <pc:sldMk cId="3562218108" sldId="432"/>
            <ac:spMk id="3" creationId="{526A9F9F-572B-7D53-F1DD-3693386EC689}"/>
          </ac:spMkLst>
        </pc:spChg>
      </pc:sldChg>
      <pc:sldChg chg="modSp mod">
        <pc:chgData name="Eric J Prebys" userId="2423660181_tp_box_2" providerId="OAuth2" clId="{7A5D5A21-A55B-52FD-95D2-896217ECBE7C}" dt="2025-09-11T20:31:03.937" v="3947" actId="20577"/>
        <pc:sldMkLst>
          <pc:docMk/>
          <pc:sldMk cId="1122154584" sldId="434"/>
        </pc:sldMkLst>
        <pc:spChg chg="mod">
          <ac:chgData name="Eric J Prebys" userId="2423660181_tp_box_2" providerId="OAuth2" clId="{7A5D5A21-A55B-52FD-95D2-896217ECBE7C}" dt="2025-09-11T20:31:03.937" v="3947" actId="20577"/>
          <ac:spMkLst>
            <pc:docMk/>
            <pc:sldMk cId="1122154584" sldId="434"/>
            <ac:spMk id="3" creationId="{83AB80B0-31D2-642E-94E0-0CDD28BA14B1}"/>
          </ac:spMkLst>
        </pc:spChg>
      </pc:sldChg>
      <pc:sldChg chg="modSp mod">
        <pc:chgData name="Eric J Prebys" userId="2423660181_tp_box_2" providerId="OAuth2" clId="{7A5D5A21-A55B-52FD-95D2-896217ECBE7C}" dt="2025-09-11T20:32:49.241" v="3964" actId="14100"/>
        <pc:sldMkLst>
          <pc:docMk/>
          <pc:sldMk cId="933429241" sldId="437"/>
        </pc:sldMkLst>
        <pc:spChg chg="mod">
          <ac:chgData name="Eric J Prebys" userId="2423660181_tp_box_2" providerId="OAuth2" clId="{7A5D5A21-A55B-52FD-95D2-896217ECBE7C}" dt="2025-09-11T20:32:04.683" v="3962" actId="20577"/>
          <ac:spMkLst>
            <pc:docMk/>
            <pc:sldMk cId="933429241" sldId="437"/>
            <ac:spMk id="3" creationId="{84D58C39-EB73-0BF6-6BB6-C001E2328B3C}"/>
          </ac:spMkLst>
        </pc:spChg>
        <pc:picChg chg="mod">
          <ac:chgData name="Eric J Prebys" userId="2423660181_tp_box_2" providerId="OAuth2" clId="{7A5D5A21-A55B-52FD-95D2-896217ECBE7C}" dt="2025-09-11T16:15:07.353" v="81" actId="1076"/>
          <ac:picMkLst>
            <pc:docMk/>
            <pc:sldMk cId="933429241" sldId="437"/>
            <ac:picMk id="1026" creationId="{23030F1D-8B6F-4628-231A-00C095F6BA76}"/>
          </ac:picMkLst>
        </pc:picChg>
        <pc:picChg chg="mod">
          <ac:chgData name="Eric J Prebys" userId="2423660181_tp_box_2" providerId="OAuth2" clId="{7A5D5A21-A55B-52FD-95D2-896217ECBE7C}" dt="2025-09-11T20:32:49.241" v="3964" actId="14100"/>
          <ac:picMkLst>
            <pc:docMk/>
            <pc:sldMk cId="933429241" sldId="437"/>
            <ac:picMk id="1028" creationId="{8694A8DB-7D97-14C9-476A-DF99FA9E41D8}"/>
          </ac:picMkLst>
        </pc:picChg>
      </pc:sldChg>
      <pc:sldChg chg="modSp mod">
        <pc:chgData name="Eric J Prebys" userId="2423660181_tp_box_2" providerId="OAuth2" clId="{7A5D5A21-A55B-52FD-95D2-896217ECBE7C}" dt="2025-09-11T16:15:19.942" v="92" actId="20577"/>
        <pc:sldMkLst>
          <pc:docMk/>
          <pc:sldMk cId="2934307883" sldId="438"/>
        </pc:sldMkLst>
        <pc:spChg chg="mod">
          <ac:chgData name="Eric J Prebys" userId="2423660181_tp_box_2" providerId="OAuth2" clId="{7A5D5A21-A55B-52FD-95D2-896217ECBE7C}" dt="2025-09-11T16:15:19.942" v="92" actId="20577"/>
          <ac:spMkLst>
            <pc:docMk/>
            <pc:sldMk cId="2934307883" sldId="438"/>
            <ac:spMk id="3" creationId="{4028D4BB-D2DD-B0E2-2105-4B7D3A895FD4}"/>
          </ac:spMkLst>
        </pc:spChg>
      </pc:sldChg>
      <pc:sldChg chg="modSp new mod">
        <pc:chgData name="Eric J Prebys" userId="2423660181_tp_box_2" providerId="OAuth2" clId="{7A5D5A21-A55B-52FD-95D2-896217ECBE7C}" dt="2025-09-11T18:22:57.228" v="1248" actId="20577"/>
        <pc:sldMkLst>
          <pc:docMk/>
          <pc:sldMk cId="1721920100" sldId="439"/>
        </pc:sldMkLst>
        <pc:spChg chg="mod">
          <ac:chgData name="Eric J Prebys" userId="2423660181_tp_box_2" providerId="OAuth2" clId="{7A5D5A21-A55B-52FD-95D2-896217ECBE7C}" dt="2025-09-11T18:06:23.159" v="151" actId="20577"/>
          <ac:spMkLst>
            <pc:docMk/>
            <pc:sldMk cId="1721920100" sldId="439"/>
            <ac:spMk id="2" creationId="{0EF10663-1455-F6A3-3551-182B98DAEB42}"/>
          </ac:spMkLst>
        </pc:spChg>
        <pc:spChg chg="mod">
          <ac:chgData name="Eric J Prebys" userId="2423660181_tp_box_2" providerId="OAuth2" clId="{7A5D5A21-A55B-52FD-95D2-896217ECBE7C}" dt="2025-09-11T18:22:57.228" v="1248" actId="20577"/>
          <ac:spMkLst>
            <pc:docMk/>
            <pc:sldMk cId="1721920100" sldId="439"/>
            <ac:spMk id="3" creationId="{F6942CC1-7298-F5BF-A972-1536ED15CA0C}"/>
          </ac:spMkLst>
        </pc:spChg>
      </pc:sldChg>
      <pc:sldChg chg="modSp new del mod">
        <pc:chgData name="Eric J Prebys" userId="2423660181_tp_box_2" providerId="OAuth2" clId="{7A5D5A21-A55B-52FD-95D2-896217ECBE7C}" dt="2025-09-11T18:19:56.388" v="754" actId="2696"/>
        <pc:sldMkLst>
          <pc:docMk/>
          <pc:sldMk cId="2611571020" sldId="440"/>
        </pc:sldMkLst>
        <pc:spChg chg="mod">
          <ac:chgData name="Eric J Prebys" userId="2423660181_tp_box_2" providerId="OAuth2" clId="{7A5D5A21-A55B-52FD-95D2-896217ECBE7C}" dt="2025-09-11T16:18:55.298" v="150" actId="20577"/>
          <ac:spMkLst>
            <pc:docMk/>
            <pc:sldMk cId="2611571020" sldId="440"/>
            <ac:spMk id="2" creationId="{90152961-497D-0A57-12BA-C5FFC9C2CCF6}"/>
          </ac:spMkLst>
        </pc:spChg>
      </pc:sldChg>
      <pc:sldChg chg="addSp delSp modSp new mod">
        <pc:chgData name="Eric J Prebys" userId="2423660181_tp_box_2" providerId="OAuth2" clId="{7A5D5A21-A55B-52FD-95D2-896217ECBE7C}" dt="2025-09-11T20:21:42.230" v="3375" actId="14100"/>
        <pc:sldMkLst>
          <pc:docMk/>
          <pc:sldMk cId="74283268" sldId="441"/>
        </pc:sldMkLst>
        <pc:spChg chg="mod">
          <ac:chgData name="Eric J Prebys" userId="2423660181_tp_box_2" providerId="OAuth2" clId="{7A5D5A21-A55B-52FD-95D2-896217ECBE7C}" dt="2025-09-11T18:18:24.551" v="633" actId="20577"/>
          <ac:spMkLst>
            <pc:docMk/>
            <pc:sldMk cId="74283268" sldId="441"/>
            <ac:spMk id="2" creationId="{7E98CFAD-A2B2-26F4-8114-6676E584CB51}"/>
          </ac:spMkLst>
        </pc:spChg>
        <pc:spChg chg="del mod">
          <ac:chgData name="Eric J Prebys" userId="2423660181_tp_box_2" providerId="OAuth2" clId="{7A5D5A21-A55B-52FD-95D2-896217ECBE7C}" dt="2025-09-11T18:17:26.742" v="626" actId="478"/>
          <ac:spMkLst>
            <pc:docMk/>
            <pc:sldMk cId="74283268" sldId="441"/>
            <ac:spMk id="3" creationId="{ED620082-6D90-C4E2-94D6-4AF39A37E944}"/>
          </ac:spMkLst>
        </pc:spChg>
        <pc:spChg chg="add del mod">
          <ac:chgData name="Eric J Prebys" userId="2423660181_tp_box_2" providerId="OAuth2" clId="{7A5D5A21-A55B-52FD-95D2-896217ECBE7C}" dt="2025-09-11T18:17:29.102" v="627" actId="478"/>
          <ac:spMkLst>
            <pc:docMk/>
            <pc:sldMk cId="74283268" sldId="441"/>
            <ac:spMk id="8" creationId="{41F28DC3-3CBF-28C8-6229-6D53A27DB6C3}"/>
          </ac:spMkLst>
        </pc:spChg>
        <pc:spChg chg="add mod">
          <ac:chgData name="Eric J Prebys" userId="2423660181_tp_box_2" providerId="OAuth2" clId="{7A5D5A21-A55B-52FD-95D2-896217ECBE7C}" dt="2025-09-11T20:21:37.874" v="3373" actId="1076"/>
          <ac:spMkLst>
            <pc:docMk/>
            <pc:sldMk cId="74283268" sldId="441"/>
            <ac:spMk id="10" creationId="{AD09138D-DB94-2288-9466-78F6EF12C097}"/>
          </ac:spMkLst>
        </pc:spChg>
        <pc:picChg chg="add mod">
          <ac:chgData name="Eric J Prebys" userId="2423660181_tp_box_2" providerId="OAuth2" clId="{7A5D5A21-A55B-52FD-95D2-896217ECBE7C}" dt="2025-09-11T20:21:35.119" v="3372" actId="14100"/>
          <ac:picMkLst>
            <pc:docMk/>
            <pc:sldMk cId="74283268" sldId="441"/>
            <ac:picMk id="9" creationId="{212445ED-9A68-665F-8001-8BE98EA83EB3}"/>
          </ac:picMkLst>
        </pc:picChg>
        <pc:picChg chg="add mod">
          <ac:chgData name="Eric J Prebys" userId="2423660181_tp_box_2" providerId="OAuth2" clId="{7A5D5A21-A55B-52FD-95D2-896217ECBE7C}" dt="2025-09-11T20:21:29.070" v="3371" actId="14100"/>
          <ac:picMkLst>
            <pc:docMk/>
            <pc:sldMk cId="74283268" sldId="441"/>
            <ac:picMk id="15" creationId="{A56739D9-5EAB-7516-90E2-D07A0891DF1B}"/>
          </ac:picMkLst>
        </pc:picChg>
        <pc:cxnChg chg="add mod">
          <ac:chgData name="Eric J Prebys" userId="2423660181_tp_box_2" providerId="OAuth2" clId="{7A5D5A21-A55B-52FD-95D2-896217ECBE7C}" dt="2025-09-11T20:21:42.230" v="3375" actId="14100"/>
          <ac:cxnSpMkLst>
            <pc:docMk/>
            <pc:sldMk cId="74283268" sldId="441"/>
            <ac:cxnSpMk id="12" creationId="{C1423987-C803-3D3F-EAEE-537D31956ABA}"/>
          </ac:cxnSpMkLst>
        </pc:cxnChg>
      </pc:sldChg>
      <pc:sldChg chg="addSp delSp modSp new mod">
        <pc:chgData name="Eric J Prebys" userId="2423660181_tp_box_2" providerId="OAuth2" clId="{7A5D5A21-A55B-52FD-95D2-896217ECBE7C}" dt="2025-09-11T20:23:03.495" v="3383" actId="732"/>
        <pc:sldMkLst>
          <pc:docMk/>
          <pc:sldMk cId="3161010952" sldId="442"/>
        </pc:sldMkLst>
        <pc:spChg chg="mod">
          <ac:chgData name="Eric J Prebys" userId="2423660181_tp_box_2" providerId="OAuth2" clId="{7A5D5A21-A55B-52FD-95D2-896217ECBE7C}" dt="2025-09-11T18:42:03.408" v="1258" actId="20577"/>
          <ac:spMkLst>
            <pc:docMk/>
            <pc:sldMk cId="3161010952" sldId="442"/>
            <ac:spMk id="2" creationId="{F95F2CF0-775B-4E4E-9CF3-C75279A72EE0}"/>
          </ac:spMkLst>
        </pc:spChg>
        <pc:spChg chg="del">
          <ac:chgData name="Eric J Prebys" userId="2423660181_tp_box_2" providerId="OAuth2" clId="{7A5D5A21-A55B-52FD-95D2-896217ECBE7C}" dt="2025-09-11T18:42:07.886" v="1259" actId="478"/>
          <ac:spMkLst>
            <pc:docMk/>
            <pc:sldMk cId="3161010952" sldId="442"/>
            <ac:spMk id="3" creationId="{F25FF758-D8F4-652B-3606-DD22FFD41850}"/>
          </ac:spMkLst>
        </pc:spChg>
        <pc:picChg chg="add mod">
          <ac:chgData name="Eric J Prebys" userId="2423660181_tp_box_2" providerId="OAuth2" clId="{7A5D5A21-A55B-52FD-95D2-896217ECBE7C}" dt="2025-09-11T20:22:57.530" v="3382" actId="14100"/>
          <ac:picMkLst>
            <pc:docMk/>
            <pc:sldMk cId="3161010952" sldId="442"/>
            <ac:picMk id="7" creationId="{044CBFBB-A8AA-D4B3-2FAD-58CA5C463964}"/>
          </ac:picMkLst>
        </pc:picChg>
        <pc:picChg chg="add mod modCrop">
          <ac:chgData name="Eric J Prebys" userId="2423660181_tp_box_2" providerId="OAuth2" clId="{7A5D5A21-A55B-52FD-95D2-896217ECBE7C}" dt="2025-09-11T20:23:03.495" v="3383" actId="732"/>
          <ac:picMkLst>
            <pc:docMk/>
            <pc:sldMk cId="3161010952" sldId="442"/>
            <ac:picMk id="8" creationId="{AAEAD8B0-BFAB-E887-5A76-8DD4BA1AFC3A}"/>
          </ac:picMkLst>
        </pc:picChg>
      </pc:sldChg>
      <pc:sldChg chg="modSp new mod">
        <pc:chgData name="Eric J Prebys" userId="2423660181_tp_box_2" providerId="OAuth2" clId="{7A5D5A21-A55B-52FD-95D2-896217ECBE7C}" dt="2025-09-11T20:04:22.274" v="2470" actId="20577"/>
        <pc:sldMkLst>
          <pc:docMk/>
          <pc:sldMk cId="1529329879" sldId="443"/>
        </pc:sldMkLst>
        <pc:spChg chg="mod">
          <ac:chgData name="Eric J Prebys" userId="2423660181_tp_box_2" providerId="OAuth2" clId="{7A5D5A21-A55B-52FD-95D2-896217ECBE7C}" dt="2025-09-11T18:44:36.289" v="1292" actId="20577"/>
          <ac:spMkLst>
            <pc:docMk/>
            <pc:sldMk cId="1529329879" sldId="443"/>
            <ac:spMk id="2" creationId="{67BFF5F3-CFAC-67DD-545B-96C454FF6CB0}"/>
          </ac:spMkLst>
        </pc:spChg>
        <pc:spChg chg="mod">
          <ac:chgData name="Eric J Prebys" userId="2423660181_tp_box_2" providerId="OAuth2" clId="{7A5D5A21-A55B-52FD-95D2-896217ECBE7C}" dt="2025-09-11T20:04:22.274" v="2470" actId="20577"/>
          <ac:spMkLst>
            <pc:docMk/>
            <pc:sldMk cId="1529329879" sldId="443"/>
            <ac:spMk id="3" creationId="{714D8E4A-FD37-7D17-4891-EE675E7927E9}"/>
          </ac:spMkLst>
        </pc:spChg>
      </pc:sldChg>
      <pc:sldChg chg="addSp delSp modSp new mod">
        <pc:chgData name="Eric J Prebys" userId="2423660181_tp_box_2" providerId="OAuth2" clId="{7A5D5A21-A55B-52FD-95D2-896217ECBE7C}" dt="2025-09-11T20:08:59.823" v="2565" actId="14100"/>
        <pc:sldMkLst>
          <pc:docMk/>
          <pc:sldMk cId="3990020997" sldId="444"/>
        </pc:sldMkLst>
        <pc:spChg chg="mod">
          <ac:chgData name="Eric J Prebys" userId="2423660181_tp_box_2" providerId="OAuth2" clId="{7A5D5A21-A55B-52FD-95D2-896217ECBE7C}" dt="2025-09-11T20:06:52.420" v="2538" actId="20577"/>
          <ac:spMkLst>
            <pc:docMk/>
            <pc:sldMk cId="3990020997" sldId="444"/>
            <ac:spMk id="2" creationId="{1F2BCC48-25C3-743D-1018-A76961CA111C}"/>
          </ac:spMkLst>
        </pc:spChg>
        <pc:spChg chg="del">
          <ac:chgData name="Eric J Prebys" userId="2423660181_tp_box_2" providerId="OAuth2" clId="{7A5D5A21-A55B-52FD-95D2-896217ECBE7C}" dt="2025-09-11T20:04:46.943" v="2483" actId="478"/>
          <ac:spMkLst>
            <pc:docMk/>
            <pc:sldMk cId="3990020997" sldId="444"/>
            <ac:spMk id="3" creationId="{E314154F-D7F5-B721-2170-4C38F463E1D8}"/>
          </ac:spMkLst>
        </pc:spChg>
        <pc:spChg chg="add mod">
          <ac:chgData name="Eric J Prebys" userId="2423660181_tp_box_2" providerId="OAuth2" clId="{7A5D5A21-A55B-52FD-95D2-896217ECBE7C}" dt="2025-09-11T20:07:33.693" v="2546" actId="14100"/>
          <ac:spMkLst>
            <pc:docMk/>
            <pc:sldMk cId="3990020997" sldId="444"/>
            <ac:spMk id="9" creationId="{6AC57623-FB9B-48D1-1FE7-192C8AB49384}"/>
          </ac:spMkLst>
        </pc:spChg>
        <pc:spChg chg="add mod">
          <ac:chgData name="Eric J Prebys" userId="2423660181_tp_box_2" providerId="OAuth2" clId="{7A5D5A21-A55B-52FD-95D2-896217ECBE7C}" dt="2025-09-11T20:07:43.873" v="2549" actId="1076"/>
          <ac:spMkLst>
            <pc:docMk/>
            <pc:sldMk cId="3990020997" sldId="444"/>
            <ac:spMk id="10" creationId="{1B750254-D126-FC9A-76B7-EE63E0E80F4C}"/>
          </ac:spMkLst>
        </pc:spChg>
        <pc:spChg chg="add mod">
          <ac:chgData name="Eric J Prebys" userId="2423660181_tp_box_2" providerId="OAuth2" clId="{7A5D5A21-A55B-52FD-95D2-896217ECBE7C}" dt="2025-09-11T20:08:31.117" v="2558" actId="14100"/>
          <ac:spMkLst>
            <pc:docMk/>
            <pc:sldMk cId="3990020997" sldId="444"/>
            <ac:spMk id="14" creationId="{49F41221-9909-8E81-DEEF-FC56F69E868E}"/>
          </ac:spMkLst>
        </pc:spChg>
        <pc:spChg chg="add mod">
          <ac:chgData name="Eric J Prebys" userId="2423660181_tp_box_2" providerId="OAuth2" clId="{7A5D5A21-A55B-52FD-95D2-896217ECBE7C}" dt="2025-09-11T20:08:48.074" v="2562" actId="14100"/>
          <ac:spMkLst>
            <pc:docMk/>
            <pc:sldMk cId="3990020997" sldId="444"/>
            <ac:spMk id="15" creationId="{52F7B11C-B0BA-65E3-0F5D-13C696B50A9B}"/>
          </ac:spMkLst>
        </pc:spChg>
        <pc:picChg chg="add mod">
          <ac:chgData name="Eric J Prebys" userId="2423660181_tp_box_2" providerId="OAuth2" clId="{7A5D5A21-A55B-52FD-95D2-896217ECBE7C}" dt="2025-09-11T20:07:40.962" v="2548" actId="1076"/>
          <ac:picMkLst>
            <pc:docMk/>
            <pc:sldMk cId="3990020997" sldId="444"/>
            <ac:picMk id="7" creationId="{CEA7D382-6316-4D01-D91C-9D726496EE0E}"/>
          </ac:picMkLst>
        </pc:picChg>
        <pc:picChg chg="add mod">
          <ac:chgData name="Eric J Prebys" userId="2423660181_tp_box_2" providerId="OAuth2" clId="{7A5D5A21-A55B-52FD-95D2-896217ECBE7C}" dt="2025-09-11T20:06:33.849" v="2493" actId="1076"/>
          <ac:picMkLst>
            <pc:docMk/>
            <pc:sldMk cId="3990020997" sldId="444"/>
            <ac:picMk id="8" creationId="{32B8BC48-ED86-3D2E-5F90-98D3B315B2D1}"/>
          </ac:picMkLst>
        </pc:picChg>
        <pc:picChg chg="add mod">
          <ac:chgData name="Eric J Prebys" userId="2423660181_tp_box_2" providerId="OAuth2" clId="{7A5D5A21-A55B-52FD-95D2-896217ECBE7C}" dt="2025-09-11T20:08:17.582" v="2555"/>
          <ac:picMkLst>
            <pc:docMk/>
            <pc:sldMk cId="3990020997" sldId="444"/>
            <ac:picMk id="13" creationId="{2EFCC0F9-45BC-E50C-D038-4FB8BB25D2D3}"/>
          </ac:picMkLst>
        </pc:picChg>
        <pc:cxnChg chg="add mod">
          <ac:chgData name="Eric J Prebys" userId="2423660181_tp_box_2" providerId="OAuth2" clId="{7A5D5A21-A55B-52FD-95D2-896217ECBE7C}" dt="2025-09-11T20:08:13.450" v="2554" actId="692"/>
          <ac:cxnSpMkLst>
            <pc:docMk/>
            <pc:sldMk cId="3990020997" sldId="444"/>
            <ac:cxnSpMk id="12" creationId="{DDE344A3-AB90-FFB3-D651-9479B63A0B2E}"/>
          </ac:cxnSpMkLst>
        </pc:cxnChg>
        <pc:cxnChg chg="add mod">
          <ac:chgData name="Eric J Prebys" userId="2423660181_tp_box_2" providerId="OAuth2" clId="{7A5D5A21-A55B-52FD-95D2-896217ECBE7C}" dt="2025-09-11T20:08:59.823" v="2565" actId="14100"/>
          <ac:cxnSpMkLst>
            <pc:docMk/>
            <pc:sldMk cId="3990020997" sldId="444"/>
            <ac:cxnSpMk id="16" creationId="{8DE566D6-7E9E-A35A-1916-DCF6700B330B}"/>
          </ac:cxnSpMkLst>
        </pc:cxnChg>
      </pc:sldChg>
      <pc:sldChg chg="modSp new mod">
        <pc:chgData name="Eric J Prebys" userId="2423660181_tp_box_2" providerId="OAuth2" clId="{7A5D5A21-A55B-52FD-95D2-896217ECBE7C}" dt="2025-09-11T20:18:07.443" v="3345" actId="20577"/>
        <pc:sldMkLst>
          <pc:docMk/>
          <pc:sldMk cId="2157639502" sldId="445"/>
        </pc:sldMkLst>
        <pc:spChg chg="mod">
          <ac:chgData name="Eric J Prebys" userId="2423660181_tp_box_2" providerId="OAuth2" clId="{7A5D5A21-A55B-52FD-95D2-896217ECBE7C}" dt="2025-09-11T20:09:51.442" v="2570" actId="20577"/>
          <ac:spMkLst>
            <pc:docMk/>
            <pc:sldMk cId="2157639502" sldId="445"/>
            <ac:spMk id="2" creationId="{6AAE9624-B1F8-8EBA-AA49-FDCEEA543938}"/>
          </ac:spMkLst>
        </pc:spChg>
        <pc:spChg chg="mod">
          <ac:chgData name="Eric J Prebys" userId="2423660181_tp_box_2" providerId="OAuth2" clId="{7A5D5A21-A55B-52FD-95D2-896217ECBE7C}" dt="2025-09-11T20:18:07.443" v="3345" actId="20577"/>
          <ac:spMkLst>
            <pc:docMk/>
            <pc:sldMk cId="2157639502" sldId="445"/>
            <ac:spMk id="3" creationId="{3C34E025-C3BB-87A9-40E7-5DA53499E5C4}"/>
          </ac:spMkLst>
        </pc:spChg>
      </pc:sldChg>
      <pc:sldChg chg="addSp delSp modSp new mod">
        <pc:chgData name="Eric J Prebys" userId="2423660181_tp_box_2" providerId="OAuth2" clId="{7A5D5A21-A55B-52FD-95D2-896217ECBE7C}" dt="2025-09-11T20:25:08.082" v="3394" actId="1076"/>
        <pc:sldMkLst>
          <pc:docMk/>
          <pc:sldMk cId="1816346152" sldId="446"/>
        </pc:sldMkLst>
        <pc:spChg chg="mod">
          <ac:chgData name="Eric J Prebys" userId="2423660181_tp_box_2" providerId="OAuth2" clId="{7A5D5A21-A55B-52FD-95D2-896217ECBE7C}" dt="2025-09-11T20:19:23.454" v="3360" actId="20577"/>
          <ac:spMkLst>
            <pc:docMk/>
            <pc:sldMk cId="1816346152" sldId="446"/>
            <ac:spMk id="2" creationId="{B14CC01D-DDFB-C8F9-22A3-A0A303C774FA}"/>
          </ac:spMkLst>
        </pc:spChg>
        <pc:spChg chg="del">
          <ac:chgData name="Eric J Prebys" userId="2423660181_tp_box_2" providerId="OAuth2" clId="{7A5D5A21-A55B-52FD-95D2-896217ECBE7C}" dt="2025-09-11T20:20:05.383" v="3361" actId="478"/>
          <ac:spMkLst>
            <pc:docMk/>
            <pc:sldMk cId="1816346152" sldId="446"/>
            <ac:spMk id="3" creationId="{8C334D03-D376-1B50-9022-33B89FE26759}"/>
          </ac:spMkLst>
        </pc:spChg>
        <pc:picChg chg="add mod">
          <ac:chgData name="Eric J Prebys" userId="2423660181_tp_box_2" providerId="OAuth2" clId="{7A5D5A21-A55B-52FD-95D2-896217ECBE7C}" dt="2025-09-11T20:25:08.082" v="3394" actId="1076"/>
          <ac:picMkLst>
            <pc:docMk/>
            <pc:sldMk cId="1816346152" sldId="446"/>
            <ac:picMk id="7" creationId="{BE41F752-1113-B7D6-048D-968901BE931E}"/>
          </ac:picMkLst>
        </pc:picChg>
        <pc:picChg chg="add mod">
          <ac:chgData name="Eric J Prebys" userId="2423660181_tp_box_2" providerId="OAuth2" clId="{7A5D5A21-A55B-52FD-95D2-896217ECBE7C}" dt="2025-09-11T20:24:59.944" v="3393" actId="1076"/>
          <ac:picMkLst>
            <pc:docMk/>
            <pc:sldMk cId="1816346152" sldId="446"/>
            <ac:picMk id="8" creationId="{FD179C9F-95AF-7471-9182-8671F3F97763}"/>
          </ac:picMkLst>
        </pc:picChg>
      </pc:sldChg>
      <pc:sldChg chg="modSp new mod">
        <pc:chgData name="Eric J Prebys" userId="2423660181_tp_box_2" providerId="OAuth2" clId="{7A5D5A21-A55B-52FD-95D2-896217ECBE7C}" dt="2025-09-11T22:41:31.475" v="6205" actId="20577"/>
        <pc:sldMkLst>
          <pc:docMk/>
          <pc:sldMk cId="1990746861" sldId="447"/>
        </pc:sldMkLst>
        <pc:spChg chg="mod">
          <ac:chgData name="Eric J Prebys" userId="2423660181_tp_box_2" providerId="OAuth2" clId="{7A5D5A21-A55B-52FD-95D2-896217ECBE7C}" dt="2025-09-11T20:54:51.575" v="4030" actId="20577"/>
          <ac:spMkLst>
            <pc:docMk/>
            <pc:sldMk cId="1990746861" sldId="447"/>
            <ac:spMk id="2" creationId="{9A1C149A-2FB6-8E91-5B5D-5F636A3568E8}"/>
          </ac:spMkLst>
        </pc:spChg>
        <pc:spChg chg="mod">
          <ac:chgData name="Eric J Prebys" userId="2423660181_tp_box_2" providerId="OAuth2" clId="{7A5D5A21-A55B-52FD-95D2-896217ECBE7C}" dt="2025-09-11T22:41:31.475" v="6205" actId="20577"/>
          <ac:spMkLst>
            <pc:docMk/>
            <pc:sldMk cId="1990746861" sldId="447"/>
            <ac:spMk id="3" creationId="{3E04235A-79F7-6DB9-9AD4-B64EE9FAF88F}"/>
          </ac:spMkLst>
        </pc:spChg>
      </pc:sldChg>
      <pc:sldChg chg="addSp modSp new mod ord">
        <pc:chgData name="Eric J Prebys" userId="2423660181_tp_box_2" providerId="OAuth2" clId="{7A5D5A21-A55B-52FD-95D2-896217ECBE7C}" dt="2025-09-11T22:50:43.592" v="6210" actId="1076"/>
        <pc:sldMkLst>
          <pc:docMk/>
          <pc:sldMk cId="712512197" sldId="448"/>
        </pc:sldMkLst>
        <pc:spChg chg="mod">
          <ac:chgData name="Eric J Prebys" userId="2423660181_tp_box_2" providerId="OAuth2" clId="{7A5D5A21-A55B-52FD-95D2-896217ECBE7C}" dt="2025-09-11T21:06:17.997" v="4967" actId="20577"/>
          <ac:spMkLst>
            <pc:docMk/>
            <pc:sldMk cId="712512197" sldId="448"/>
            <ac:spMk id="2" creationId="{D24D52D2-1EB3-1280-95F9-774F523A055F}"/>
          </ac:spMkLst>
        </pc:spChg>
        <pc:spChg chg="mod">
          <ac:chgData name="Eric J Prebys" userId="2423660181_tp_box_2" providerId="OAuth2" clId="{7A5D5A21-A55B-52FD-95D2-896217ECBE7C}" dt="2025-09-11T22:42:37.675" v="6208" actId="1076"/>
          <ac:spMkLst>
            <pc:docMk/>
            <pc:sldMk cId="712512197" sldId="448"/>
            <ac:spMk id="3" creationId="{C819287F-3CA4-A177-FB52-34007DE7220D}"/>
          </ac:spMkLst>
        </pc:spChg>
        <pc:picChg chg="add mod">
          <ac:chgData name="Eric J Prebys" userId="2423660181_tp_box_2" providerId="OAuth2" clId="{7A5D5A21-A55B-52FD-95D2-896217ECBE7C}" dt="2025-09-11T22:14:04.245" v="5115" actId="1076"/>
          <ac:picMkLst>
            <pc:docMk/>
            <pc:sldMk cId="712512197" sldId="448"/>
            <ac:picMk id="1026" creationId="{8B026C82-ED59-1F82-D2F9-F5380148F0F6}"/>
          </ac:picMkLst>
        </pc:picChg>
        <pc:picChg chg="add mod">
          <ac:chgData name="Eric J Prebys" userId="2423660181_tp_box_2" providerId="OAuth2" clId="{7A5D5A21-A55B-52FD-95D2-896217ECBE7C}" dt="2025-09-11T22:50:43.592" v="6210" actId="1076"/>
          <ac:picMkLst>
            <pc:docMk/>
            <pc:sldMk cId="712512197" sldId="448"/>
            <ac:picMk id="1028" creationId="{801FC525-2468-FBDD-8B1B-ED24827F822B}"/>
          </ac:picMkLst>
        </pc:picChg>
      </pc:sldChg>
      <pc:sldChg chg="addSp modSp new mod">
        <pc:chgData name="Eric J Prebys" userId="2423660181_tp_box_2" providerId="OAuth2" clId="{7A5D5A21-A55B-52FD-95D2-896217ECBE7C}" dt="2025-09-11T23:01:02.890" v="6940" actId="692"/>
        <pc:sldMkLst>
          <pc:docMk/>
          <pc:sldMk cId="2660626307" sldId="449"/>
        </pc:sldMkLst>
        <pc:spChg chg="mod">
          <ac:chgData name="Eric J Prebys" userId="2423660181_tp_box_2" providerId="OAuth2" clId="{7A5D5A21-A55B-52FD-95D2-896217ECBE7C}" dt="2025-09-11T22:51:41.315" v="6263" actId="20577"/>
          <ac:spMkLst>
            <pc:docMk/>
            <pc:sldMk cId="2660626307" sldId="449"/>
            <ac:spMk id="2" creationId="{9F4140CE-0496-172A-E30F-561397B1CF4E}"/>
          </ac:spMkLst>
        </pc:spChg>
        <pc:spChg chg="mod">
          <ac:chgData name="Eric J Prebys" userId="2423660181_tp_box_2" providerId="OAuth2" clId="{7A5D5A21-A55B-52FD-95D2-896217ECBE7C}" dt="2025-09-11T23:00:14.498" v="6937" actId="5793"/>
          <ac:spMkLst>
            <pc:docMk/>
            <pc:sldMk cId="2660626307" sldId="449"/>
            <ac:spMk id="3" creationId="{8D358349-CFAF-49E2-067E-C7F60CAF0119}"/>
          </ac:spMkLst>
        </pc:spChg>
        <pc:spChg chg="add mod">
          <ac:chgData name="Eric J Prebys" userId="2423660181_tp_box_2" providerId="OAuth2" clId="{7A5D5A21-A55B-52FD-95D2-896217ECBE7C}" dt="2025-09-11T23:01:02.890" v="6940" actId="692"/>
          <ac:spMkLst>
            <pc:docMk/>
            <pc:sldMk cId="2660626307" sldId="449"/>
            <ac:spMk id="9" creationId="{0D8F7AB3-1A15-5264-5AD5-7CF67338D8A7}"/>
          </ac:spMkLst>
        </pc:spChg>
        <pc:picChg chg="add mod">
          <ac:chgData name="Eric J Prebys" userId="2423660181_tp_box_2" providerId="OAuth2" clId="{7A5D5A21-A55B-52FD-95D2-896217ECBE7C}" dt="2025-09-11T22:58:00.582" v="6662" actId="1076"/>
          <ac:picMkLst>
            <pc:docMk/>
            <pc:sldMk cId="2660626307" sldId="449"/>
            <ac:picMk id="7" creationId="{EA683036-5C20-E682-B15B-32C8D67E8FFA}"/>
          </ac:picMkLst>
        </pc:picChg>
        <pc:picChg chg="add">
          <ac:chgData name="Eric J Prebys" userId="2423660181_tp_box_2" providerId="OAuth2" clId="{7A5D5A21-A55B-52FD-95D2-896217ECBE7C}" dt="2025-09-11T23:00:30.718" v="6938"/>
          <ac:picMkLst>
            <pc:docMk/>
            <pc:sldMk cId="2660626307" sldId="449"/>
            <ac:picMk id="8" creationId="{DC8EA130-8768-FB60-BCAA-25051F651293}"/>
          </ac:picMkLst>
        </pc:picChg>
      </pc:sldChg>
      <pc:sldChg chg="modSp new mod">
        <pc:chgData name="Eric J Prebys" userId="2423660181_tp_box_2" providerId="OAuth2" clId="{7A5D5A21-A55B-52FD-95D2-896217ECBE7C}" dt="2025-09-11T23:04:31.701" v="7512" actId="5793"/>
        <pc:sldMkLst>
          <pc:docMk/>
          <pc:sldMk cId="2205050072" sldId="450"/>
        </pc:sldMkLst>
        <pc:spChg chg="mod">
          <ac:chgData name="Eric J Prebys" userId="2423660181_tp_box_2" providerId="OAuth2" clId="{7A5D5A21-A55B-52FD-95D2-896217ECBE7C}" dt="2025-09-11T23:01:27.808" v="6957" actId="20577"/>
          <ac:spMkLst>
            <pc:docMk/>
            <pc:sldMk cId="2205050072" sldId="450"/>
            <ac:spMk id="2" creationId="{FDF2419E-CBE5-66BE-0010-D5E7A404BCF5}"/>
          </ac:spMkLst>
        </pc:spChg>
        <pc:spChg chg="mod">
          <ac:chgData name="Eric J Prebys" userId="2423660181_tp_box_2" providerId="OAuth2" clId="{7A5D5A21-A55B-52FD-95D2-896217ECBE7C}" dt="2025-09-11T23:04:31.701" v="7512" actId="5793"/>
          <ac:spMkLst>
            <pc:docMk/>
            <pc:sldMk cId="2205050072" sldId="450"/>
            <ac:spMk id="3" creationId="{A9FE3281-B211-AC05-8491-E1B75B7553B0}"/>
          </ac:spMkLst>
        </pc:spChg>
      </pc:sldChg>
      <pc:sldChg chg="modSp new mod">
        <pc:chgData name="Eric J Prebys" userId="2423660181_tp_box_2" providerId="OAuth2" clId="{7A5D5A21-A55B-52FD-95D2-896217ECBE7C}" dt="2025-09-11T23:14:26.318" v="8307" actId="20577"/>
        <pc:sldMkLst>
          <pc:docMk/>
          <pc:sldMk cId="2105723315" sldId="451"/>
        </pc:sldMkLst>
        <pc:spChg chg="mod">
          <ac:chgData name="Eric J Prebys" userId="2423660181_tp_box_2" providerId="OAuth2" clId="{7A5D5A21-A55B-52FD-95D2-896217ECBE7C}" dt="2025-09-11T23:04:43.490" v="7541" actId="313"/>
          <ac:spMkLst>
            <pc:docMk/>
            <pc:sldMk cId="2105723315" sldId="451"/>
            <ac:spMk id="2" creationId="{9351A66C-0CD7-4BD9-281A-3ACCC106C83D}"/>
          </ac:spMkLst>
        </pc:spChg>
        <pc:spChg chg="mod">
          <ac:chgData name="Eric J Prebys" userId="2423660181_tp_box_2" providerId="OAuth2" clId="{7A5D5A21-A55B-52FD-95D2-896217ECBE7C}" dt="2025-09-11T23:14:26.318" v="8307" actId="20577"/>
          <ac:spMkLst>
            <pc:docMk/>
            <pc:sldMk cId="2105723315" sldId="451"/>
            <ac:spMk id="3" creationId="{8A1E5C7E-A83A-9530-2413-B21C99181515}"/>
          </ac:spMkLst>
        </pc:spChg>
      </pc:sldChg>
      <pc:sldChg chg="modSp new del mod">
        <pc:chgData name="Eric J Prebys" userId="2423660181_tp_box_2" providerId="OAuth2" clId="{7A5D5A21-A55B-52FD-95D2-896217ECBE7C}" dt="2025-09-11T23:26:47.838" v="8359" actId="2696"/>
        <pc:sldMkLst>
          <pc:docMk/>
          <pc:sldMk cId="120836877" sldId="452"/>
        </pc:sldMkLst>
        <pc:spChg chg="mod">
          <ac:chgData name="Eric J Prebys" userId="2423660181_tp_box_2" providerId="OAuth2" clId="{7A5D5A21-A55B-52FD-95D2-896217ECBE7C}" dt="2025-09-11T23:26:14.346" v="8313" actId="20577"/>
          <ac:spMkLst>
            <pc:docMk/>
            <pc:sldMk cId="120836877" sldId="452"/>
            <ac:spMk id="2" creationId="{288506D9-1F4B-D944-44D9-F00DE2CEA512}"/>
          </ac:spMkLst>
        </pc:spChg>
        <pc:spChg chg="mod">
          <ac:chgData name="Eric J Prebys" userId="2423660181_tp_box_2" providerId="OAuth2" clId="{7A5D5A21-A55B-52FD-95D2-896217ECBE7C}" dt="2025-09-11T23:26:32.301" v="8358" actId="20577"/>
          <ac:spMkLst>
            <pc:docMk/>
            <pc:sldMk cId="120836877" sldId="452"/>
            <ac:spMk id="3" creationId="{A021488C-373A-06D8-F62E-9AFA01788A1D}"/>
          </ac:spMkLst>
        </pc:spChg>
      </pc:sldChg>
      <pc:sldChg chg="addSp modSp new mod">
        <pc:chgData name="Eric J Prebys" userId="2423660181_tp_box_2" providerId="OAuth2" clId="{7A5D5A21-A55B-52FD-95D2-896217ECBE7C}" dt="2025-09-11T23:43:43.423" v="9025" actId="1076"/>
        <pc:sldMkLst>
          <pc:docMk/>
          <pc:sldMk cId="602065837" sldId="452"/>
        </pc:sldMkLst>
        <pc:spChg chg="mod">
          <ac:chgData name="Eric J Prebys" userId="2423660181_tp_box_2" providerId="OAuth2" clId="{7A5D5A21-A55B-52FD-95D2-896217ECBE7C}" dt="2025-09-11T23:29:28.330" v="8398" actId="20577"/>
          <ac:spMkLst>
            <pc:docMk/>
            <pc:sldMk cId="602065837" sldId="452"/>
            <ac:spMk id="2" creationId="{FB120C3B-251A-13B4-C74B-DE8B8CB460A1}"/>
          </ac:spMkLst>
        </pc:spChg>
        <pc:spChg chg="mod">
          <ac:chgData name="Eric J Prebys" userId="2423660181_tp_box_2" providerId="OAuth2" clId="{7A5D5A21-A55B-52FD-95D2-896217ECBE7C}" dt="2025-09-11T23:39:00.968" v="9020" actId="20577"/>
          <ac:spMkLst>
            <pc:docMk/>
            <pc:sldMk cId="602065837" sldId="452"/>
            <ac:spMk id="3" creationId="{2E9610C4-6B84-4C24-365E-BB8ED5406B2A}"/>
          </ac:spMkLst>
        </pc:spChg>
        <pc:picChg chg="add mod">
          <ac:chgData name="Eric J Prebys" userId="2423660181_tp_box_2" providerId="OAuth2" clId="{7A5D5A21-A55B-52FD-95D2-896217ECBE7C}" dt="2025-09-11T23:39:05.161" v="9021" actId="14100"/>
          <ac:picMkLst>
            <pc:docMk/>
            <pc:sldMk cId="602065837" sldId="452"/>
            <ac:picMk id="7" creationId="{43E412F9-BFA6-58CA-BE15-7B41068B139D}"/>
          </ac:picMkLst>
        </pc:picChg>
        <pc:picChg chg="add mod">
          <ac:chgData name="Eric J Prebys" userId="2423660181_tp_box_2" providerId="OAuth2" clId="{7A5D5A21-A55B-52FD-95D2-896217ECBE7C}" dt="2025-09-11T23:43:43.423" v="9025" actId="1076"/>
          <ac:picMkLst>
            <pc:docMk/>
            <pc:sldMk cId="602065837" sldId="452"/>
            <ac:picMk id="8" creationId="{DE441F4A-9FD2-5B14-3B94-CE2482A6355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9/24/25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Phy 40 - Fall 2025</a:t>
            </a:r>
          </a:p>
        </p:txBody>
      </p:sp>
      <p:sp>
        <p:nvSpPr>
          <p:cNvPr id="5" name="Footer Placeholder 4"/>
          <p:cNvSpPr>
            <a:spLocks noGrp="1"/>
          </p:cNvSpPr>
          <p:nvPr>
            <p:ph type="ftr" sz="quarter" idx="11"/>
          </p:nvPr>
        </p:nvSpPr>
        <p:spPr/>
        <p:txBody>
          <a:bodyPr/>
          <a:lstStyle/>
          <a:p>
            <a:r>
              <a:rPr lang="en-US"/>
              <a:t>Introduction, E. Prebys</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Phy 40 - Fall 2025</a:t>
            </a:r>
            <a:endParaRPr lang="en-US" dirty="0"/>
          </a:p>
        </p:txBody>
      </p:sp>
      <p:sp>
        <p:nvSpPr>
          <p:cNvPr id="5" name="Footer Placeholder 4"/>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Phy 40 - Fall 2025</a:t>
            </a:r>
          </a:p>
        </p:txBody>
      </p:sp>
      <p:sp>
        <p:nvSpPr>
          <p:cNvPr id="5" name="Footer Placeholder 4"/>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Phy 40 - Fall 2025</a:t>
            </a:r>
            <a:endParaRPr lang="en-US" dirty="0"/>
          </a:p>
        </p:txBody>
      </p:sp>
      <p:sp>
        <p:nvSpPr>
          <p:cNvPr id="5" name="Footer Placeholder 4"/>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Phy 40 - Fall 2025</a:t>
            </a:r>
          </a:p>
        </p:txBody>
      </p:sp>
      <p:sp>
        <p:nvSpPr>
          <p:cNvPr id="5" name="Footer Placeholder 4"/>
          <p:cNvSpPr>
            <a:spLocks noGrp="1"/>
          </p:cNvSpPr>
          <p:nvPr>
            <p:ph type="ftr" sz="quarter" idx="11"/>
          </p:nvPr>
        </p:nvSpPr>
        <p:spPr/>
        <p:txBody>
          <a:bodyPr/>
          <a:lstStyle/>
          <a:p>
            <a:r>
              <a:rPr lang="en-US"/>
              <a:t>Introduction, E. Prebys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Phy 40 - Fall 2025</a:t>
            </a:r>
            <a:endParaRPr lang="en-US" dirty="0"/>
          </a:p>
        </p:txBody>
      </p:sp>
      <p:sp>
        <p:nvSpPr>
          <p:cNvPr id="6" name="Footer Placeholder 5"/>
          <p:cNvSpPr>
            <a:spLocks noGrp="1"/>
          </p:cNvSpPr>
          <p:nvPr>
            <p:ph type="ftr" sz="quarter" idx="11"/>
          </p:nvPr>
        </p:nvSpPr>
        <p:spPr/>
        <p:txBody>
          <a:bodyPr/>
          <a:lstStyle/>
          <a:p>
            <a:pPr>
              <a:defRPr/>
            </a:pPr>
            <a:r>
              <a:rPr lang="en-US"/>
              <a:t>Introduction, E. Prebys</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Phy 40 - Fall 2025</a:t>
            </a:r>
            <a:endParaRPr lang="en-US" dirty="0"/>
          </a:p>
        </p:txBody>
      </p:sp>
      <p:sp>
        <p:nvSpPr>
          <p:cNvPr id="8" name="Footer Placeholder 7"/>
          <p:cNvSpPr>
            <a:spLocks noGrp="1"/>
          </p:cNvSpPr>
          <p:nvPr>
            <p:ph type="ftr" sz="quarter" idx="11"/>
          </p:nvPr>
        </p:nvSpPr>
        <p:spPr/>
        <p:txBody>
          <a:bodyPr/>
          <a:lstStyle/>
          <a:p>
            <a:pPr>
              <a:defRPr/>
            </a:pPr>
            <a:r>
              <a:rPr lang="en-US"/>
              <a:t>Introduction, E. Prebys</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Phy 40 - Fall 2025</a:t>
            </a:r>
            <a:endParaRPr lang="en-US" dirty="0"/>
          </a:p>
        </p:txBody>
      </p:sp>
      <p:sp>
        <p:nvSpPr>
          <p:cNvPr id="4" name="Footer Placeholder 3"/>
          <p:cNvSpPr>
            <a:spLocks noGrp="1"/>
          </p:cNvSpPr>
          <p:nvPr>
            <p:ph type="ftr" sz="quarter" idx="11"/>
          </p:nvPr>
        </p:nvSpPr>
        <p:spPr/>
        <p:txBody>
          <a:bodyPr/>
          <a:lstStyle/>
          <a:p>
            <a:pPr>
              <a:defRPr/>
            </a:pPr>
            <a:r>
              <a:rPr lang="en-US"/>
              <a:t>Introduction, E. Prebys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Phy 40 - Fall 2025</a:t>
            </a:r>
            <a:endParaRPr lang="en-US" dirty="0"/>
          </a:p>
        </p:txBody>
      </p:sp>
      <p:sp>
        <p:nvSpPr>
          <p:cNvPr id="3" name="Footer Placeholder 2"/>
          <p:cNvSpPr>
            <a:spLocks noGrp="1"/>
          </p:cNvSpPr>
          <p:nvPr>
            <p:ph type="ftr" sz="quarter" idx="11"/>
          </p:nvPr>
        </p:nvSpPr>
        <p:spPr/>
        <p:txBody>
          <a:bodyPr/>
          <a:lstStyle/>
          <a:p>
            <a:pPr>
              <a:defRPr/>
            </a:pPr>
            <a:r>
              <a:rPr lang="en-US"/>
              <a:t>Introduction, E. Prebys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Phy 40 - Fall 2025</a:t>
            </a:r>
            <a:endParaRPr lang="en-US" dirty="0"/>
          </a:p>
        </p:txBody>
      </p:sp>
      <p:sp>
        <p:nvSpPr>
          <p:cNvPr id="6" name="Footer Placeholder 5"/>
          <p:cNvSpPr>
            <a:spLocks noGrp="1"/>
          </p:cNvSpPr>
          <p:nvPr>
            <p:ph type="ftr" sz="quarter" idx="11"/>
          </p:nvPr>
        </p:nvSpPr>
        <p:spPr/>
        <p:txBody>
          <a:bodyPr/>
          <a:lstStyle/>
          <a:p>
            <a:pPr>
              <a:defRPr/>
            </a:pPr>
            <a:r>
              <a:rPr lang="en-US"/>
              <a:t>Introduction, E. Prebys</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Phy 40 - Fall 2025</a:t>
            </a:r>
          </a:p>
        </p:txBody>
      </p:sp>
      <p:sp>
        <p:nvSpPr>
          <p:cNvPr id="6" name="Footer Placeholder 5"/>
          <p:cNvSpPr>
            <a:spLocks noGrp="1"/>
          </p:cNvSpPr>
          <p:nvPr>
            <p:ph type="ftr" sz="quarter" idx="11"/>
          </p:nvPr>
        </p:nvSpPr>
        <p:spPr/>
        <p:txBody>
          <a:bodyPr/>
          <a:lstStyle/>
          <a:p>
            <a:pPr>
              <a:defRPr/>
            </a:pPr>
            <a:r>
              <a:rPr lang="en-US"/>
              <a:t>Introduction, E. Prebys</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Phy 40 -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Introduction, E. Prebys</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file:////var/folders/cg/kkj9rjb127sf52162sfpgpy00000gn/T/com.microsoft.Powerpoint/converted_emf.emf"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ectures.scientific-python.org/" TargetMode="Externa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269575" y="2192572"/>
            <a:ext cx="8465346" cy="900608"/>
          </a:xfrm>
        </p:spPr>
        <p:txBody>
          <a:bodyPr/>
          <a:lstStyle/>
          <a:p>
            <a:pPr eaLnBrk="1" hangingPunct="1">
              <a:defRPr/>
            </a:pPr>
            <a:r>
              <a:rPr lang="en-US" dirty="0"/>
              <a:t>P40: Introduction</a:t>
            </a:r>
          </a:p>
        </p:txBody>
      </p:sp>
      <p:sp>
        <p:nvSpPr>
          <p:cNvPr id="8195" name="Rectangle 5"/>
          <p:cNvSpPr>
            <a:spLocks noGrp="1" noChangeArrowheads="1"/>
          </p:cNvSpPr>
          <p:nvPr>
            <p:ph type="subTitle" idx="1"/>
          </p:nvPr>
        </p:nvSpPr>
        <p:spPr>
          <a:xfrm>
            <a:off x="266816" y="5547869"/>
            <a:ext cx="6400800" cy="527762"/>
          </a:xfrm>
        </p:spPr>
        <p:txBody>
          <a:bodyPr/>
          <a:lstStyle/>
          <a:p>
            <a:pPr eaLnBrk="1" hangingPunct="1"/>
            <a:r>
              <a:rPr lang="en-US" dirty="0"/>
              <a:t>Eric Prebys</a:t>
            </a:r>
          </a:p>
        </p:txBody>
      </p:sp>
      <p:pic>
        <p:nvPicPr>
          <p:cNvPr id="3" name="Picture 2">
            <a:extLst>
              <a:ext uri="{FF2B5EF4-FFF2-40B4-BE49-F238E27FC236}">
                <a16:creationId xmlns:a16="http://schemas.microsoft.com/office/drawing/2014/main" id="{28A185C6-9C12-854A-A9C3-293311E45036}"/>
              </a:ext>
            </a:extLst>
          </p:cNvPr>
          <p:cNvPicPr>
            <a:picLocks noChangeAspect="1"/>
          </p:cNvPicPr>
          <p:nvPr/>
        </p:nvPicPr>
        <p:blipFill>
          <a:blip r:link="rId2"/>
          <a:stretch>
            <a:fillRect/>
          </a:stretch>
        </p:blipFill>
        <p:spPr>
          <a:xfrm>
            <a:off x="1270000" y="1270000"/>
            <a:ext cx="63500" cy="76200"/>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E050-544D-8A24-6B79-70CD028020FE}"/>
              </a:ext>
            </a:extLst>
          </p:cNvPr>
          <p:cNvSpPr>
            <a:spLocks noGrp="1"/>
          </p:cNvSpPr>
          <p:nvPr>
            <p:ph type="title"/>
          </p:nvPr>
        </p:nvSpPr>
        <p:spPr/>
        <p:txBody>
          <a:bodyPr/>
          <a:lstStyle/>
          <a:p>
            <a:r>
              <a:rPr lang="en-US" dirty="0"/>
              <a:t>Higher Level Languages</a:t>
            </a:r>
          </a:p>
        </p:txBody>
      </p:sp>
      <p:sp>
        <p:nvSpPr>
          <p:cNvPr id="3" name="Content Placeholder 2">
            <a:extLst>
              <a:ext uri="{FF2B5EF4-FFF2-40B4-BE49-F238E27FC236}">
                <a16:creationId xmlns:a16="http://schemas.microsoft.com/office/drawing/2014/main" id="{4028D4BB-D2DD-B0E2-2105-4B7D3A895FD4}"/>
              </a:ext>
            </a:extLst>
          </p:cNvPr>
          <p:cNvSpPr>
            <a:spLocks noGrp="1"/>
          </p:cNvSpPr>
          <p:nvPr>
            <p:ph idx="1"/>
          </p:nvPr>
        </p:nvSpPr>
        <p:spPr/>
        <p:txBody>
          <a:bodyPr>
            <a:normAutofit fontScale="92500" lnSpcReduction="10000"/>
          </a:bodyPr>
          <a:lstStyle/>
          <a:p>
            <a:r>
              <a:rPr lang="en-US" sz="2000" dirty="0"/>
              <a:t>Higher level languages add more complex instruction and data handling formats that don’t directly map to processor op codes.</a:t>
            </a:r>
          </a:p>
          <a:p>
            <a:pPr lvl="1"/>
            <a:r>
              <a:rPr lang="en-US" sz="1800" dirty="0"/>
              <a:t>e.g. one line of a high-level code code can produce many individual op codes.</a:t>
            </a:r>
          </a:p>
          <a:p>
            <a:pPr lvl="1"/>
            <a:r>
              <a:rPr lang="en-US" sz="1800" b="1" dirty="0"/>
              <a:t>Higher level languages are built on lower-level languages.</a:t>
            </a:r>
          </a:p>
          <a:p>
            <a:r>
              <a:rPr lang="en-US" sz="2000" dirty="0"/>
              <a:t>This increased abstraction allows high-level codes to be platform independent, at least at some level.</a:t>
            </a:r>
          </a:p>
          <a:p>
            <a:r>
              <a:rPr lang="en-US" sz="2000" dirty="0"/>
              <a:t>Some important high-level languages over the years:</a:t>
            </a:r>
          </a:p>
          <a:p>
            <a:pPr lvl="1"/>
            <a:r>
              <a:rPr lang="en-US" sz="1600" dirty="0"/>
              <a:t>FORTRAN (“</a:t>
            </a:r>
            <a:r>
              <a:rPr lang="en-US" sz="1600" dirty="0" err="1"/>
              <a:t>FORmula</a:t>
            </a:r>
            <a:r>
              <a:rPr lang="en-US" sz="1600" dirty="0"/>
              <a:t> TRANSLATION”, 1957)</a:t>
            </a:r>
          </a:p>
          <a:p>
            <a:pPr lvl="2"/>
            <a:r>
              <a:rPr lang="en-US" sz="1600" dirty="0"/>
              <a:t>dominated science from its inception in 1957 until ~early 1990s</a:t>
            </a:r>
          </a:p>
          <a:p>
            <a:pPr lvl="2"/>
            <a:r>
              <a:rPr lang="en-US" sz="1600" dirty="0"/>
              <a:t>Eventually developed an object-oriented version (Fortran 90), which is still used by some today.</a:t>
            </a:r>
          </a:p>
          <a:p>
            <a:pPr lvl="1"/>
            <a:r>
              <a:rPr lang="en-US" sz="1800" dirty="0"/>
              <a:t>BASIC (“Beginners' All-purpose Symbolic Instruction Code”, 1964)</a:t>
            </a:r>
          </a:p>
          <a:p>
            <a:pPr lvl="2"/>
            <a:r>
              <a:rPr lang="en-US" sz="1600" dirty="0"/>
              <a:t>A lot of us learned programming with this language</a:t>
            </a:r>
          </a:p>
          <a:p>
            <a:pPr lvl="2"/>
            <a:r>
              <a:rPr lang="en-US" sz="1600" dirty="0"/>
              <a:t>Continues as “Visual Basic”</a:t>
            </a:r>
          </a:p>
          <a:p>
            <a:pPr lvl="1"/>
            <a:r>
              <a:rPr lang="en-US" sz="1800" dirty="0"/>
              <a:t>COBOL (“</a:t>
            </a:r>
            <a:r>
              <a:rPr lang="en-US" sz="1800" dirty="0" err="1"/>
              <a:t>COmmon</a:t>
            </a:r>
            <a:r>
              <a:rPr lang="en-US" sz="1800" dirty="0"/>
              <a:t> Business Oriented Language”, 1960</a:t>
            </a:r>
            <a:r>
              <a:rPr lang="en-US" sz="1600" dirty="0"/>
              <a:t>)</a:t>
            </a:r>
          </a:p>
          <a:p>
            <a:pPr lvl="2"/>
            <a:r>
              <a:rPr lang="en-US" sz="1500" dirty="0"/>
              <a:t>Heavily used in the banking industry to this day</a:t>
            </a:r>
          </a:p>
          <a:p>
            <a:pPr lvl="2"/>
            <a:r>
              <a:rPr lang="en-US" sz="1500" dirty="0"/>
              <a:t>Never used for science</a:t>
            </a:r>
          </a:p>
          <a:p>
            <a:pPr lvl="1"/>
            <a:r>
              <a:rPr lang="en-US" sz="1700" dirty="0"/>
              <a:t>Pascal (1970)</a:t>
            </a:r>
          </a:p>
          <a:p>
            <a:pPr lvl="2"/>
            <a:r>
              <a:rPr lang="en-US" sz="1500" dirty="0"/>
              <a:t>More efficient with better memory handling tools than FORTRAN</a:t>
            </a:r>
          </a:p>
          <a:p>
            <a:pPr lvl="2"/>
            <a:r>
              <a:rPr lang="en-US" sz="1500" dirty="0"/>
              <a:t>The native language of MacOS before OSX.</a:t>
            </a:r>
          </a:p>
          <a:p>
            <a:endParaRPr lang="en-US" sz="2200" dirty="0"/>
          </a:p>
          <a:p>
            <a:pPr lvl="1"/>
            <a:endParaRPr lang="en-US" sz="1800" dirty="0"/>
          </a:p>
          <a:p>
            <a:endParaRPr lang="en-US" sz="2000" dirty="0"/>
          </a:p>
        </p:txBody>
      </p:sp>
      <p:sp>
        <p:nvSpPr>
          <p:cNvPr id="4" name="Date Placeholder 3">
            <a:extLst>
              <a:ext uri="{FF2B5EF4-FFF2-40B4-BE49-F238E27FC236}">
                <a16:creationId xmlns:a16="http://schemas.microsoft.com/office/drawing/2014/main" id="{1E749271-A2DA-B43F-0457-9A18F6746198}"/>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CDA3A96D-0041-CD80-EA06-17F98366FE2A}"/>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F26D1F8A-566C-C565-A1CF-ECCAF62CFCF0}"/>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Tree>
    <p:extLst>
      <p:ext uri="{BB962C8B-B14F-4D97-AF65-F5344CB8AC3E}">
        <p14:creationId xmlns:p14="http://schemas.microsoft.com/office/powerpoint/2010/main" val="2934307883"/>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CFAD-A2B2-26F4-8114-6676E584CB51}"/>
              </a:ext>
            </a:extLst>
          </p:cNvPr>
          <p:cNvSpPr>
            <a:spLocks noGrp="1"/>
          </p:cNvSpPr>
          <p:nvPr>
            <p:ph type="title"/>
          </p:nvPr>
        </p:nvSpPr>
        <p:spPr/>
        <p:txBody>
          <a:bodyPr/>
          <a:lstStyle/>
          <a:p>
            <a:r>
              <a:rPr lang="en-US" dirty="0"/>
              <a:t>FORTRAN 77 Example</a:t>
            </a:r>
          </a:p>
        </p:txBody>
      </p:sp>
      <p:sp>
        <p:nvSpPr>
          <p:cNvPr id="4" name="Date Placeholder 3">
            <a:extLst>
              <a:ext uri="{FF2B5EF4-FFF2-40B4-BE49-F238E27FC236}">
                <a16:creationId xmlns:a16="http://schemas.microsoft.com/office/drawing/2014/main" id="{5C970453-A8C3-5A71-4A19-C084FD6ECB59}"/>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50635A24-5540-BC56-5287-260598057813}"/>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C9BD6384-65DA-DC5A-3DAC-A458E99622AB}"/>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9" name="Picture 8">
            <a:extLst>
              <a:ext uri="{FF2B5EF4-FFF2-40B4-BE49-F238E27FC236}">
                <a16:creationId xmlns:a16="http://schemas.microsoft.com/office/drawing/2014/main" id="{212445ED-9A68-665F-8001-8BE98EA83EB3}"/>
              </a:ext>
            </a:extLst>
          </p:cNvPr>
          <p:cNvPicPr>
            <a:picLocks noChangeAspect="1"/>
          </p:cNvPicPr>
          <p:nvPr/>
        </p:nvPicPr>
        <p:blipFill>
          <a:blip r:embed="rId2"/>
          <a:stretch>
            <a:fillRect/>
          </a:stretch>
        </p:blipFill>
        <p:spPr>
          <a:xfrm>
            <a:off x="374650" y="1099656"/>
            <a:ext cx="4728722" cy="4364974"/>
          </a:xfrm>
          <a:prstGeom prst="rect">
            <a:avLst/>
          </a:prstGeom>
        </p:spPr>
      </p:pic>
      <p:sp>
        <p:nvSpPr>
          <p:cNvPr id="10" name="TextBox 9">
            <a:extLst>
              <a:ext uri="{FF2B5EF4-FFF2-40B4-BE49-F238E27FC236}">
                <a16:creationId xmlns:a16="http://schemas.microsoft.com/office/drawing/2014/main" id="{AD09138D-DB94-2288-9466-78F6EF12C097}"/>
              </a:ext>
            </a:extLst>
          </p:cNvPr>
          <p:cNvSpPr txBox="1"/>
          <p:nvPr/>
        </p:nvSpPr>
        <p:spPr>
          <a:xfrm>
            <a:off x="4898571" y="3429000"/>
            <a:ext cx="3352801" cy="738664"/>
          </a:xfrm>
          <a:prstGeom prst="rect">
            <a:avLst/>
          </a:prstGeom>
          <a:solidFill>
            <a:schemeClr val="bg1"/>
          </a:solidFill>
          <a:ln>
            <a:solidFill>
              <a:schemeClr val="accent1">
                <a:shade val="15000"/>
              </a:schemeClr>
            </a:solidFill>
          </a:ln>
        </p:spPr>
        <p:txBody>
          <a:bodyPr wrap="square" rtlCol="0">
            <a:spAutoFit/>
          </a:bodyPr>
          <a:lstStyle/>
          <a:p>
            <a:r>
              <a:rPr lang="en-US" sz="1400" dirty="0">
                <a:latin typeface="+mn-lt"/>
              </a:rPr>
              <a:t>Note!  Indentation is just to make it readable.  It has no effect on the execution</a:t>
            </a:r>
          </a:p>
        </p:txBody>
      </p:sp>
      <p:cxnSp>
        <p:nvCxnSpPr>
          <p:cNvPr id="12" name="Straight Arrow Connector 11">
            <a:extLst>
              <a:ext uri="{FF2B5EF4-FFF2-40B4-BE49-F238E27FC236}">
                <a16:creationId xmlns:a16="http://schemas.microsoft.com/office/drawing/2014/main" id="{C1423987-C803-3D3F-EAEE-537D31956ABA}"/>
              </a:ext>
            </a:extLst>
          </p:cNvPr>
          <p:cNvCxnSpPr>
            <a:cxnSpLocks/>
          </p:cNvCxnSpPr>
          <p:nvPr/>
        </p:nvCxnSpPr>
        <p:spPr>
          <a:xfrm flipH="1">
            <a:off x="3515633" y="3798332"/>
            <a:ext cx="1284967" cy="238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A56739D9-5EAB-7516-90E2-D07A0891DF1B}"/>
              </a:ext>
            </a:extLst>
          </p:cNvPr>
          <p:cNvPicPr>
            <a:picLocks noChangeAspect="1"/>
          </p:cNvPicPr>
          <p:nvPr/>
        </p:nvPicPr>
        <p:blipFill>
          <a:blip r:embed="rId3"/>
          <a:stretch>
            <a:fillRect/>
          </a:stretch>
        </p:blipFill>
        <p:spPr>
          <a:xfrm>
            <a:off x="1958522" y="5568628"/>
            <a:ext cx="4616450" cy="1159197"/>
          </a:xfrm>
          <a:prstGeom prst="rect">
            <a:avLst/>
          </a:prstGeom>
        </p:spPr>
      </p:pic>
    </p:spTree>
    <p:extLst>
      <p:ext uri="{BB962C8B-B14F-4D97-AF65-F5344CB8AC3E}">
        <p14:creationId xmlns:p14="http://schemas.microsoft.com/office/powerpoint/2010/main" val="74283268"/>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0663-1455-F6A3-3551-182B98DAEB42}"/>
              </a:ext>
            </a:extLst>
          </p:cNvPr>
          <p:cNvSpPr>
            <a:spLocks noGrp="1"/>
          </p:cNvSpPr>
          <p:nvPr>
            <p:ph type="title"/>
          </p:nvPr>
        </p:nvSpPr>
        <p:spPr/>
        <p:txBody>
          <a:bodyPr/>
          <a:lstStyle/>
          <a:p>
            <a:r>
              <a:rPr lang="en-US" dirty="0"/>
              <a:t>C</a:t>
            </a:r>
          </a:p>
        </p:txBody>
      </p:sp>
      <p:sp>
        <p:nvSpPr>
          <p:cNvPr id="3" name="Content Placeholder 2">
            <a:extLst>
              <a:ext uri="{FF2B5EF4-FFF2-40B4-BE49-F238E27FC236}">
                <a16:creationId xmlns:a16="http://schemas.microsoft.com/office/drawing/2014/main" id="{F6942CC1-7298-F5BF-A972-1536ED15CA0C}"/>
              </a:ext>
            </a:extLst>
          </p:cNvPr>
          <p:cNvSpPr>
            <a:spLocks noGrp="1"/>
          </p:cNvSpPr>
          <p:nvPr>
            <p:ph idx="1"/>
          </p:nvPr>
        </p:nvSpPr>
        <p:spPr/>
        <p:txBody>
          <a:bodyPr>
            <a:normAutofit/>
          </a:bodyPr>
          <a:lstStyle/>
          <a:p>
            <a:r>
              <a:rPr lang="en-US" sz="2000" dirty="0"/>
              <a:t>The C programming language was released in 1972</a:t>
            </a:r>
          </a:p>
          <a:p>
            <a:r>
              <a:rPr lang="en-US" sz="2000" dirty="0"/>
              <a:t>Compared to FORTRAN, it has</a:t>
            </a:r>
          </a:p>
          <a:p>
            <a:pPr lvl="1"/>
            <a:r>
              <a:rPr lang="en-US" sz="1600" dirty="0"/>
              <a:t>dynamic memory management </a:t>
            </a:r>
          </a:p>
          <a:p>
            <a:pPr lvl="1"/>
            <a:r>
              <a:rPr lang="en-US" sz="1600" dirty="0"/>
              <a:t>More elaborate data structures</a:t>
            </a:r>
          </a:p>
          <a:p>
            <a:pPr lvl="1"/>
            <a:r>
              <a:rPr lang="en-US" sz="1600" dirty="0"/>
              <a:t>multiple levels of indirection (value, pointer, pointer to pointer)</a:t>
            </a:r>
          </a:p>
          <a:p>
            <a:pPr lvl="1"/>
            <a:r>
              <a:rPr lang="en-US" sz="1600" dirty="0"/>
              <a:t>better and more efficient tools for low level operations</a:t>
            </a:r>
          </a:p>
          <a:p>
            <a:r>
              <a:rPr lang="en-US" sz="2000" dirty="0"/>
              <a:t>Originally written to implement utilities in the Unix operating system, it eventually became the language of </a:t>
            </a:r>
            <a:r>
              <a:rPr lang="en-US" sz="2000" dirty="0" err="1"/>
              <a:t>unix</a:t>
            </a:r>
            <a:r>
              <a:rPr lang="en-US" sz="2000" dirty="0"/>
              <a:t> (and alter Linux) kernel.</a:t>
            </a:r>
          </a:p>
          <a:p>
            <a:r>
              <a:rPr lang="en-US" sz="2000" dirty="0"/>
              <a:t>Heavily used in the computing industry by the late 1970s</a:t>
            </a:r>
          </a:p>
          <a:p>
            <a:r>
              <a:rPr lang="en-US" sz="2000" dirty="0"/>
              <a:t>Became more and more common in physics starting around 1990 (although FORTRAN did not go quietly into that good night)</a:t>
            </a:r>
          </a:p>
        </p:txBody>
      </p:sp>
      <p:sp>
        <p:nvSpPr>
          <p:cNvPr id="4" name="Date Placeholder 3">
            <a:extLst>
              <a:ext uri="{FF2B5EF4-FFF2-40B4-BE49-F238E27FC236}">
                <a16:creationId xmlns:a16="http://schemas.microsoft.com/office/drawing/2014/main" id="{26B1ACAB-F39C-9F78-ED5D-7114A393FA82}"/>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98DEAAB6-1AD0-8738-F2F5-274B08AD6BFA}"/>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FB9A89E2-9AAF-B6EA-52EF-558E2A99D844}"/>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spTree>
    <p:extLst>
      <p:ext uri="{BB962C8B-B14F-4D97-AF65-F5344CB8AC3E}">
        <p14:creationId xmlns:p14="http://schemas.microsoft.com/office/powerpoint/2010/main" val="1721920100"/>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2CF0-775B-4E4E-9CF3-C75279A72EE0}"/>
              </a:ext>
            </a:extLst>
          </p:cNvPr>
          <p:cNvSpPr>
            <a:spLocks noGrp="1"/>
          </p:cNvSpPr>
          <p:nvPr>
            <p:ph type="title"/>
          </p:nvPr>
        </p:nvSpPr>
        <p:spPr/>
        <p:txBody>
          <a:bodyPr/>
          <a:lstStyle/>
          <a:p>
            <a:r>
              <a:rPr lang="en-US" dirty="0"/>
              <a:t>C Example</a:t>
            </a:r>
          </a:p>
        </p:txBody>
      </p:sp>
      <p:sp>
        <p:nvSpPr>
          <p:cNvPr id="4" name="Date Placeholder 3">
            <a:extLst>
              <a:ext uri="{FF2B5EF4-FFF2-40B4-BE49-F238E27FC236}">
                <a16:creationId xmlns:a16="http://schemas.microsoft.com/office/drawing/2014/main" id="{4D4D1D5D-88E6-325C-D2FB-1F8C1951F2DD}"/>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6FE1EE2E-0AB5-DDFD-0ED6-C7FD83D5053F}"/>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406ECB1A-4F5F-A058-4F5B-257858859678}"/>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7" name="Picture 6">
            <a:extLst>
              <a:ext uri="{FF2B5EF4-FFF2-40B4-BE49-F238E27FC236}">
                <a16:creationId xmlns:a16="http://schemas.microsoft.com/office/drawing/2014/main" id="{044CBFBB-A8AA-D4B3-2FAD-58CA5C463964}"/>
              </a:ext>
            </a:extLst>
          </p:cNvPr>
          <p:cNvPicPr>
            <a:picLocks noChangeAspect="1"/>
          </p:cNvPicPr>
          <p:nvPr/>
        </p:nvPicPr>
        <p:blipFill>
          <a:blip r:embed="rId2"/>
          <a:stretch>
            <a:fillRect/>
          </a:stretch>
        </p:blipFill>
        <p:spPr>
          <a:xfrm>
            <a:off x="2724150" y="471448"/>
            <a:ext cx="5114290" cy="4742342"/>
          </a:xfrm>
          <a:prstGeom prst="rect">
            <a:avLst/>
          </a:prstGeom>
        </p:spPr>
      </p:pic>
      <p:pic>
        <p:nvPicPr>
          <p:cNvPr id="8" name="Picture 7">
            <a:extLst>
              <a:ext uri="{FF2B5EF4-FFF2-40B4-BE49-F238E27FC236}">
                <a16:creationId xmlns:a16="http://schemas.microsoft.com/office/drawing/2014/main" id="{AAEAD8B0-BFAB-E887-5A76-8DD4BA1AFC3A}"/>
              </a:ext>
            </a:extLst>
          </p:cNvPr>
          <p:cNvPicPr>
            <a:picLocks noChangeAspect="1"/>
          </p:cNvPicPr>
          <p:nvPr/>
        </p:nvPicPr>
        <p:blipFill>
          <a:blip r:embed="rId3"/>
          <a:srcRect t="5717"/>
          <a:stretch>
            <a:fillRect/>
          </a:stretch>
        </p:blipFill>
        <p:spPr>
          <a:xfrm>
            <a:off x="1348015" y="5421086"/>
            <a:ext cx="4856842" cy="1306738"/>
          </a:xfrm>
          <a:prstGeom prst="rect">
            <a:avLst/>
          </a:prstGeom>
        </p:spPr>
      </p:pic>
    </p:spTree>
    <p:extLst>
      <p:ext uri="{BB962C8B-B14F-4D97-AF65-F5344CB8AC3E}">
        <p14:creationId xmlns:p14="http://schemas.microsoft.com/office/powerpoint/2010/main" val="3161010952"/>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F5F3-CFAC-67DD-545B-96C454FF6CB0}"/>
              </a:ext>
            </a:extLst>
          </p:cNvPr>
          <p:cNvSpPr>
            <a:spLocks noGrp="1"/>
          </p:cNvSpPr>
          <p:nvPr>
            <p:ph type="title"/>
          </p:nvPr>
        </p:nvSpPr>
        <p:spPr/>
        <p:txBody>
          <a:bodyPr/>
          <a:lstStyle/>
          <a:p>
            <a:r>
              <a:rPr lang="en-US" dirty="0"/>
              <a:t>Object Oriented Programming</a:t>
            </a:r>
          </a:p>
        </p:txBody>
      </p:sp>
      <p:sp>
        <p:nvSpPr>
          <p:cNvPr id="3" name="Content Placeholder 2">
            <a:extLst>
              <a:ext uri="{FF2B5EF4-FFF2-40B4-BE49-F238E27FC236}">
                <a16:creationId xmlns:a16="http://schemas.microsoft.com/office/drawing/2014/main" id="{714D8E4A-FD37-7D17-4891-EE675E7927E9}"/>
              </a:ext>
            </a:extLst>
          </p:cNvPr>
          <p:cNvSpPr>
            <a:spLocks noGrp="1"/>
          </p:cNvSpPr>
          <p:nvPr>
            <p:ph idx="1"/>
          </p:nvPr>
        </p:nvSpPr>
        <p:spPr/>
        <p:txBody>
          <a:bodyPr>
            <a:normAutofit lnSpcReduction="10000"/>
          </a:bodyPr>
          <a:lstStyle/>
          <a:p>
            <a:r>
              <a:rPr lang="en-US" dirty="0"/>
              <a:t>In traditional “structured” programming, data and executable code are maintained separately.</a:t>
            </a:r>
          </a:p>
          <a:p>
            <a:pPr lvl="1"/>
            <a:r>
              <a:rPr lang="en-US" dirty="0"/>
              <a:t>It is the programmer’s responsibility to ensure procedure gets the data it needs and that any output is stored appropriately.</a:t>
            </a:r>
          </a:p>
          <a:p>
            <a:r>
              <a:rPr lang="en-US" dirty="0"/>
              <a:t>In “object-oriented programming”, “objects” contain related procedures (“methods”) AND the data associated with them.</a:t>
            </a:r>
          </a:p>
          <a:p>
            <a:r>
              <a:rPr lang="en-US" dirty="0"/>
              <a:t>There have been many attempts at object-oriented languages, dating back to the early 1970s, but the most successful was C++, where objects (“classes”) evolved out of C data structures.</a:t>
            </a:r>
          </a:p>
          <a:p>
            <a:pPr lvl="1"/>
            <a:r>
              <a:rPr lang="en-US" dirty="0"/>
              <a:t>First released in 1985</a:t>
            </a:r>
          </a:p>
          <a:p>
            <a:pPr lvl="1"/>
            <a:r>
              <a:rPr lang="en-US" dirty="0"/>
              <a:t>Grew…”organically”</a:t>
            </a:r>
          </a:p>
          <a:p>
            <a:pPr lvl="1"/>
            <a:r>
              <a:rPr lang="en-US" dirty="0"/>
              <a:t>The inclusion of the “standard template library” (STL) in the mid 1990s made it </a:t>
            </a:r>
            <a:r>
              <a:rPr lang="en-US" i="1" dirty="0"/>
              <a:t>much</a:t>
            </a:r>
            <a:r>
              <a:rPr lang="en-US" dirty="0"/>
              <a:t> more usable.</a:t>
            </a:r>
          </a:p>
          <a:p>
            <a:pPr lvl="1"/>
            <a:r>
              <a:rPr lang="en-US" dirty="0"/>
              <a:t>Remains the go to language for high performance computing.</a:t>
            </a:r>
          </a:p>
        </p:txBody>
      </p:sp>
      <p:sp>
        <p:nvSpPr>
          <p:cNvPr id="4" name="Date Placeholder 3">
            <a:extLst>
              <a:ext uri="{FF2B5EF4-FFF2-40B4-BE49-F238E27FC236}">
                <a16:creationId xmlns:a16="http://schemas.microsoft.com/office/drawing/2014/main" id="{A95186A8-FF09-4C79-718F-4065B1394BEF}"/>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23CCB4DB-5BE9-B1F8-F11C-583B3A0AA5BF}"/>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B75B03E2-AA5F-36BF-546E-971590C6BF53}"/>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spTree>
    <p:extLst>
      <p:ext uri="{BB962C8B-B14F-4D97-AF65-F5344CB8AC3E}">
        <p14:creationId xmlns:p14="http://schemas.microsoft.com/office/powerpoint/2010/main" val="1529329879"/>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CC48-25C3-743D-1018-A76961CA111C}"/>
              </a:ext>
            </a:extLst>
          </p:cNvPr>
          <p:cNvSpPr>
            <a:spLocks noGrp="1"/>
          </p:cNvSpPr>
          <p:nvPr>
            <p:ph type="title"/>
          </p:nvPr>
        </p:nvSpPr>
        <p:spPr/>
        <p:txBody>
          <a:bodyPr/>
          <a:lstStyle/>
          <a:p>
            <a:r>
              <a:rPr lang="en-US" dirty="0"/>
              <a:t>              C                      vs.           C++</a:t>
            </a:r>
          </a:p>
        </p:txBody>
      </p:sp>
      <p:sp>
        <p:nvSpPr>
          <p:cNvPr id="4" name="Date Placeholder 3">
            <a:extLst>
              <a:ext uri="{FF2B5EF4-FFF2-40B4-BE49-F238E27FC236}">
                <a16:creationId xmlns:a16="http://schemas.microsoft.com/office/drawing/2014/main" id="{552DAA4E-4C90-C5F2-BB32-F6EA04A29478}"/>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D0813B28-AF41-7722-09DB-AEA89FC8B5A0}"/>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39F8A1EA-3F05-442C-61A5-EABC9E76BD37}"/>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7" name="Picture 6">
            <a:extLst>
              <a:ext uri="{FF2B5EF4-FFF2-40B4-BE49-F238E27FC236}">
                <a16:creationId xmlns:a16="http://schemas.microsoft.com/office/drawing/2014/main" id="{CEA7D382-6316-4D01-D91C-9D726496EE0E}"/>
              </a:ext>
            </a:extLst>
          </p:cNvPr>
          <p:cNvPicPr>
            <a:picLocks noChangeAspect="1"/>
          </p:cNvPicPr>
          <p:nvPr/>
        </p:nvPicPr>
        <p:blipFill>
          <a:blip r:embed="rId2"/>
          <a:stretch>
            <a:fillRect/>
          </a:stretch>
        </p:blipFill>
        <p:spPr>
          <a:xfrm>
            <a:off x="202451" y="1223631"/>
            <a:ext cx="4293065" cy="5250439"/>
          </a:xfrm>
          <a:prstGeom prst="rect">
            <a:avLst/>
          </a:prstGeom>
        </p:spPr>
      </p:pic>
      <p:pic>
        <p:nvPicPr>
          <p:cNvPr id="8" name="Picture 7">
            <a:extLst>
              <a:ext uri="{FF2B5EF4-FFF2-40B4-BE49-F238E27FC236}">
                <a16:creationId xmlns:a16="http://schemas.microsoft.com/office/drawing/2014/main" id="{32B8BC48-ED86-3D2E-5F90-98D3B315B2D1}"/>
              </a:ext>
            </a:extLst>
          </p:cNvPr>
          <p:cNvPicPr>
            <a:picLocks noChangeAspect="1"/>
          </p:cNvPicPr>
          <p:nvPr/>
        </p:nvPicPr>
        <p:blipFill>
          <a:blip r:embed="rId3"/>
          <a:stretch>
            <a:fillRect/>
          </a:stretch>
        </p:blipFill>
        <p:spPr>
          <a:xfrm>
            <a:off x="4826125" y="1223631"/>
            <a:ext cx="3944583" cy="5250439"/>
          </a:xfrm>
          <a:prstGeom prst="rect">
            <a:avLst/>
          </a:prstGeom>
        </p:spPr>
      </p:pic>
      <p:sp>
        <p:nvSpPr>
          <p:cNvPr id="9" name="Rectangle 8">
            <a:extLst>
              <a:ext uri="{FF2B5EF4-FFF2-40B4-BE49-F238E27FC236}">
                <a16:creationId xmlns:a16="http://schemas.microsoft.com/office/drawing/2014/main" id="{6AC57623-FB9B-48D1-1FE7-192C8AB49384}"/>
              </a:ext>
            </a:extLst>
          </p:cNvPr>
          <p:cNvSpPr/>
          <p:nvPr/>
        </p:nvSpPr>
        <p:spPr>
          <a:xfrm>
            <a:off x="5105400" y="2536371"/>
            <a:ext cx="3233057" cy="6204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750254-D126-FC9A-76B7-EE63E0E80F4C}"/>
              </a:ext>
            </a:extLst>
          </p:cNvPr>
          <p:cNvSpPr/>
          <p:nvPr/>
        </p:nvSpPr>
        <p:spPr>
          <a:xfrm>
            <a:off x="202451" y="2846614"/>
            <a:ext cx="3836149" cy="685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DDE344A3-AB90-FFB3-D651-9479B63A0B2E}"/>
              </a:ext>
            </a:extLst>
          </p:cNvPr>
          <p:cNvCxnSpPr/>
          <p:nvPr/>
        </p:nvCxnSpPr>
        <p:spPr>
          <a:xfrm flipV="1">
            <a:off x="4180114" y="2846614"/>
            <a:ext cx="827315" cy="3102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9F41221-9909-8E81-DEEF-FC56F69E868E}"/>
              </a:ext>
            </a:extLst>
          </p:cNvPr>
          <p:cNvSpPr/>
          <p:nvPr/>
        </p:nvSpPr>
        <p:spPr>
          <a:xfrm>
            <a:off x="539910" y="5268685"/>
            <a:ext cx="3237434" cy="35358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2F7B11C-B0BA-65E3-0F5D-13C696B50A9B}"/>
              </a:ext>
            </a:extLst>
          </p:cNvPr>
          <p:cNvSpPr/>
          <p:nvPr/>
        </p:nvSpPr>
        <p:spPr>
          <a:xfrm>
            <a:off x="5105400" y="5410200"/>
            <a:ext cx="3233057" cy="32657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8DE566D6-7E9E-A35A-1916-DCF6700B330B}"/>
              </a:ext>
            </a:extLst>
          </p:cNvPr>
          <p:cNvCxnSpPr>
            <a:cxnSpLocks/>
          </p:cNvCxnSpPr>
          <p:nvPr/>
        </p:nvCxnSpPr>
        <p:spPr>
          <a:xfrm>
            <a:off x="3904218" y="5380164"/>
            <a:ext cx="1103211" cy="19332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020997"/>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9624-B1F8-8EBA-AA49-FDCEEA543938}"/>
              </a:ext>
            </a:extLst>
          </p:cNvPr>
          <p:cNvSpPr>
            <a:spLocks noGrp="1"/>
          </p:cNvSpPr>
          <p:nvPr>
            <p:ph type="title"/>
          </p:nvPr>
        </p:nvSpPr>
        <p:spPr/>
        <p:txBody>
          <a:bodyPr/>
          <a:lstStyle/>
          <a:p>
            <a:r>
              <a:rPr lang="en-US" dirty="0"/>
              <a:t>Java</a:t>
            </a:r>
          </a:p>
        </p:txBody>
      </p:sp>
      <p:sp>
        <p:nvSpPr>
          <p:cNvPr id="3" name="Content Placeholder 2">
            <a:extLst>
              <a:ext uri="{FF2B5EF4-FFF2-40B4-BE49-F238E27FC236}">
                <a16:creationId xmlns:a16="http://schemas.microsoft.com/office/drawing/2014/main" id="{3C34E025-C3BB-87A9-40E7-5DA53499E5C4}"/>
              </a:ext>
            </a:extLst>
          </p:cNvPr>
          <p:cNvSpPr>
            <a:spLocks noGrp="1"/>
          </p:cNvSpPr>
          <p:nvPr>
            <p:ph idx="1"/>
          </p:nvPr>
        </p:nvSpPr>
        <p:spPr/>
        <p:txBody>
          <a:bodyPr>
            <a:normAutofit lnSpcReduction="10000"/>
          </a:bodyPr>
          <a:lstStyle/>
          <a:p>
            <a:r>
              <a:rPr lang="en-US" dirty="0"/>
              <a:t>Java (not to be confused with </a:t>
            </a:r>
            <a:r>
              <a:rPr lang="en-US" dirty="0" err="1"/>
              <a:t>javascript</a:t>
            </a:r>
            <a:r>
              <a:rPr lang="en-US" dirty="0"/>
              <a:t>!) was released in 1995 by Sun Microsystems (now owned by Oracle)</a:t>
            </a:r>
          </a:p>
          <a:p>
            <a:r>
              <a:rPr lang="en-US" dirty="0"/>
              <a:t>Syntax was based on C++, but</a:t>
            </a:r>
          </a:p>
          <a:p>
            <a:pPr lvl="1"/>
            <a:r>
              <a:rPr lang="en-US" dirty="0"/>
              <a:t>Development was centrally controlled, so its much more self-consistent</a:t>
            </a:r>
          </a:p>
          <a:p>
            <a:pPr lvl="1"/>
            <a:r>
              <a:rPr lang="en-US" i="1" dirty="0"/>
              <a:t>Manifestly </a:t>
            </a:r>
            <a:r>
              <a:rPr lang="en-US" dirty="0"/>
              <a:t>object oriented, as opposed to C++, which can be a hybrid</a:t>
            </a:r>
          </a:p>
          <a:p>
            <a:pPr lvl="1"/>
            <a:r>
              <a:rPr lang="en-US" dirty="0"/>
              <a:t>Had much better built-in GUI </a:t>
            </a:r>
            <a:r>
              <a:rPr lang="en-US"/>
              <a:t>tools than C++</a:t>
            </a:r>
            <a:endParaRPr lang="en-US" dirty="0"/>
          </a:p>
          <a:p>
            <a:r>
              <a:rPr lang="en-US" dirty="0"/>
              <a:t>Based on a “virtual machine” model</a:t>
            </a:r>
          </a:p>
          <a:p>
            <a:pPr lvl="1"/>
            <a:r>
              <a:rPr lang="en-US" dirty="0"/>
              <a:t>Pros:</a:t>
            </a:r>
          </a:p>
          <a:p>
            <a:pPr lvl="2"/>
            <a:r>
              <a:rPr lang="en-US" dirty="0"/>
              <a:t>Made it the first credible language that was truly platform independent</a:t>
            </a:r>
          </a:p>
          <a:p>
            <a:pPr lvl="2"/>
            <a:r>
              <a:rPr lang="en-US" dirty="0"/>
              <a:t>The “pure” object-oriented nature make it a good learning platform</a:t>
            </a:r>
          </a:p>
          <a:p>
            <a:pPr lvl="1"/>
            <a:r>
              <a:rPr lang="en-US" dirty="0"/>
              <a:t>Cons:</a:t>
            </a:r>
          </a:p>
          <a:p>
            <a:pPr lvl="2"/>
            <a:r>
              <a:rPr lang="en-US" dirty="0"/>
              <a:t>Increased level of abstraction made direct interaction with hardware difficult</a:t>
            </a:r>
          </a:p>
          <a:p>
            <a:pPr lvl="2"/>
            <a:r>
              <a:rPr lang="en-US" dirty="0"/>
              <a:t>Less efficient</a:t>
            </a:r>
          </a:p>
        </p:txBody>
      </p:sp>
      <p:sp>
        <p:nvSpPr>
          <p:cNvPr id="4" name="Date Placeholder 3">
            <a:extLst>
              <a:ext uri="{FF2B5EF4-FFF2-40B4-BE49-F238E27FC236}">
                <a16:creationId xmlns:a16="http://schemas.microsoft.com/office/drawing/2014/main" id="{F821F3BC-5109-52C0-174B-7E7659334A94}"/>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A81853F3-F69F-F3F7-96B7-13DB55A6D331}"/>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C7DC525C-1F4A-4AA0-80F0-51E81C3C38F6}"/>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spTree>
    <p:extLst>
      <p:ext uri="{BB962C8B-B14F-4D97-AF65-F5344CB8AC3E}">
        <p14:creationId xmlns:p14="http://schemas.microsoft.com/office/powerpoint/2010/main" val="2157639502"/>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C01D-DDFB-C8F9-22A3-A0A303C774FA}"/>
              </a:ext>
            </a:extLst>
          </p:cNvPr>
          <p:cNvSpPr>
            <a:spLocks noGrp="1"/>
          </p:cNvSpPr>
          <p:nvPr>
            <p:ph type="title"/>
          </p:nvPr>
        </p:nvSpPr>
        <p:spPr/>
        <p:txBody>
          <a:bodyPr/>
          <a:lstStyle/>
          <a:p>
            <a:r>
              <a:rPr lang="en-US" dirty="0"/>
              <a:t>Java Example</a:t>
            </a:r>
          </a:p>
        </p:txBody>
      </p:sp>
      <p:sp>
        <p:nvSpPr>
          <p:cNvPr id="4" name="Date Placeholder 3">
            <a:extLst>
              <a:ext uri="{FF2B5EF4-FFF2-40B4-BE49-F238E27FC236}">
                <a16:creationId xmlns:a16="http://schemas.microsoft.com/office/drawing/2014/main" id="{64AC00A6-444C-18F5-324E-FA1ADA039654}"/>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DB8ED28E-1E64-24C5-239E-1B3236FCFF5F}"/>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FD8592CC-4EBA-168F-0889-FEBAFA8B2B9E}"/>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7" name="Picture 6">
            <a:extLst>
              <a:ext uri="{FF2B5EF4-FFF2-40B4-BE49-F238E27FC236}">
                <a16:creationId xmlns:a16="http://schemas.microsoft.com/office/drawing/2014/main" id="{BE41F752-1113-B7D6-048D-968901BE931E}"/>
              </a:ext>
            </a:extLst>
          </p:cNvPr>
          <p:cNvPicPr>
            <a:picLocks noChangeAspect="1"/>
          </p:cNvPicPr>
          <p:nvPr/>
        </p:nvPicPr>
        <p:blipFill>
          <a:blip r:embed="rId2"/>
          <a:stretch>
            <a:fillRect/>
          </a:stretch>
        </p:blipFill>
        <p:spPr>
          <a:xfrm>
            <a:off x="3243036" y="471448"/>
            <a:ext cx="5168900" cy="4790919"/>
          </a:xfrm>
          <a:prstGeom prst="rect">
            <a:avLst/>
          </a:prstGeom>
        </p:spPr>
      </p:pic>
      <p:pic>
        <p:nvPicPr>
          <p:cNvPr id="8" name="Picture 7">
            <a:extLst>
              <a:ext uri="{FF2B5EF4-FFF2-40B4-BE49-F238E27FC236}">
                <a16:creationId xmlns:a16="http://schemas.microsoft.com/office/drawing/2014/main" id="{FD179C9F-95AF-7471-9182-8671F3F97763}"/>
              </a:ext>
            </a:extLst>
          </p:cNvPr>
          <p:cNvPicPr>
            <a:picLocks noChangeAspect="1"/>
          </p:cNvPicPr>
          <p:nvPr/>
        </p:nvPicPr>
        <p:blipFill>
          <a:blip r:embed="rId3"/>
          <a:stretch>
            <a:fillRect/>
          </a:stretch>
        </p:blipFill>
        <p:spPr>
          <a:xfrm>
            <a:off x="1905000" y="5394111"/>
            <a:ext cx="4761592" cy="1333714"/>
          </a:xfrm>
          <a:prstGeom prst="rect">
            <a:avLst/>
          </a:prstGeom>
        </p:spPr>
      </p:pic>
    </p:spTree>
    <p:extLst>
      <p:ext uri="{BB962C8B-B14F-4D97-AF65-F5344CB8AC3E}">
        <p14:creationId xmlns:p14="http://schemas.microsoft.com/office/powerpoint/2010/main" val="1816346152"/>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C149A-2FB6-8E91-5B5D-5F636A3568E8}"/>
              </a:ext>
            </a:extLst>
          </p:cNvPr>
          <p:cNvSpPr>
            <a:spLocks noGrp="1"/>
          </p:cNvSpPr>
          <p:nvPr>
            <p:ph type="title"/>
          </p:nvPr>
        </p:nvSpPr>
        <p:spPr/>
        <p:txBody>
          <a:bodyPr/>
          <a:lstStyle/>
          <a:p>
            <a:r>
              <a:rPr lang="en-US" dirty="0"/>
              <a:t>Computing, Physics, and Physics Education</a:t>
            </a:r>
          </a:p>
        </p:txBody>
      </p:sp>
      <p:sp>
        <p:nvSpPr>
          <p:cNvPr id="3" name="Content Placeholder 2">
            <a:extLst>
              <a:ext uri="{FF2B5EF4-FFF2-40B4-BE49-F238E27FC236}">
                <a16:creationId xmlns:a16="http://schemas.microsoft.com/office/drawing/2014/main" id="{3E04235A-79F7-6DB9-9AD4-B64EE9FAF88F}"/>
              </a:ext>
            </a:extLst>
          </p:cNvPr>
          <p:cNvSpPr>
            <a:spLocks noGrp="1"/>
          </p:cNvSpPr>
          <p:nvPr>
            <p:ph idx="1"/>
          </p:nvPr>
        </p:nvSpPr>
        <p:spPr/>
        <p:txBody>
          <a:bodyPr>
            <a:normAutofit fontScale="92500" lnSpcReduction="10000"/>
          </a:bodyPr>
          <a:lstStyle/>
          <a:p>
            <a:r>
              <a:rPr lang="en-US" dirty="0"/>
              <a:t>Computing has been a central part of physics since the early 1960s.</a:t>
            </a:r>
          </a:p>
          <a:p>
            <a:pPr lvl="1"/>
            <a:r>
              <a:rPr lang="en-US" dirty="0"/>
              <a:t>Lots of algorithms developed back then are still in use today.</a:t>
            </a:r>
          </a:p>
          <a:p>
            <a:r>
              <a:rPr lang="en-US" dirty="0"/>
              <a:t>Integrating computing into the physics curriculum has always been problematic.</a:t>
            </a:r>
          </a:p>
          <a:p>
            <a:pPr lvl="1"/>
            <a:r>
              <a:rPr lang="en-US" dirty="0"/>
              <a:t>Computing education was traditionally handled completely separately from physics education.</a:t>
            </a:r>
          </a:p>
          <a:p>
            <a:pPr lvl="1"/>
            <a:r>
              <a:rPr lang="en-US" dirty="0"/>
              <a:t>It was quite a while before people had their own computers.</a:t>
            </a:r>
          </a:p>
          <a:p>
            <a:pPr lvl="1"/>
            <a:r>
              <a:rPr lang="en-US" dirty="0"/>
              <a:t>There’s a bit of a learning curve with traditional languages before you get to anything useful. </a:t>
            </a:r>
          </a:p>
          <a:p>
            <a:pPr lvl="1"/>
            <a:r>
              <a:rPr lang="en-US" dirty="0"/>
              <a:t>If a class had a computational component, you’d typically learn that professor’s favorite language, which you’d likely use on central computing facilities.</a:t>
            </a:r>
          </a:p>
          <a:p>
            <a:pPr lvl="1"/>
            <a:r>
              <a:rPr lang="en-US" dirty="0"/>
              <a:t>Not everything is free!</a:t>
            </a:r>
          </a:p>
          <a:p>
            <a:r>
              <a:rPr lang="en-US" dirty="0"/>
              <a:t>There’s never been a clear “right answer” about how to handle this</a:t>
            </a:r>
          </a:p>
          <a:p>
            <a:pPr lvl="1"/>
            <a:r>
              <a:rPr lang="en-US" dirty="0"/>
              <a:t>Until now…</a:t>
            </a:r>
          </a:p>
        </p:txBody>
      </p:sp>
      <p:sp>
        <p:nvSpPr>
          <p:cNvPr id="4" name="Date Placeholder 3">
            <a:extLst>
              <a:ext uri="{FF2B5EF4-FFF2-40B4-BE49-F238E27FC236}">
                <a16:creationId xmlns:a16="http://schemas.microsoft.com/office/drawing/2014/main" id="{0C566075-2572-9FD0-EECC-B50D48D9D97A}"/>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EE4A9281-E746-6F24-7881-0497999B3C66}"/>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91276A9C-77DB-5C99-2DBC-4677735B07A9}"/>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spTree>
    <p:extLst>
      <p:ext uri="{BB962C8B-B14F-4D97-AF65-F5344CB8AC3E}">
        <p14:creationId xmlns:p14="http://schemas.microsoft.com/office/powerpoint/2010/main" val="1990746861"/>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52D2-1EB3-1280-95F9-774F523A055F}"/>
              </a:ext>
            </a:extLst>
          </p:cNvPr>
          <p:cNvSpPr>
            <a:spLocks noGrp="1"/>
          </p:cNvSpPr>
          <p:nvPr>
            <p:ph type="title"/>
          </p:nvPr>
        </p:nvSpPr>
        <p:spPr/>
        <p:txBody>
          <a:bodyPr/>
          <a:lstStyle/>
          <a:p>
            <a:r>
              <a:rPr lang="en-US" dirty="0"/>
              <a:t>What is Python and Why is it Cool?</a:t>
            </a:r>
          </a:p>
        </p:txBody>
      </p:sp>
      <p:sp>
        <p:nvSpPr>
          <p:cNvPr id="3" name="Content Placeholder 2">
            <a:extLst>
              <a:ext uri="{FF2B5EF4-FFF2-40B4-BE49-F238E27FC236}">
                <a16:creationId xmlns:a16="http://schemas.microsoft.com/office/drawing/2014/main" id="{C819287F-3CA4-A177-FB52-34007DE7220D}"/>
              </a:ext>
            </a:extLst>
          </p:cNvPr>
          <p:cNvSpPr>
            <a:spLocks noGrp="1"/>
          </p:cNvSpPr>
          <p:nvPr>
            <p:ph idx="1"/>
          </p:nvPr>
        </p:nvSpPr>
        <p:spPr>
          <a:xfrm>
            <a:off x="315685" y="1211542"/>
            <a:ext cx="8512629" cy="5628170"/>
          </a:xfrm>
        </p:spPr>
        <p:txBody>
          <a:bodyPr>
            <a:normAutofit fontScale="85000" lnSpcReduction="20000"/>
          </a:bodyPr>
          <a:lstStyle/>
          <a:p>
            <a:r>
              <a:rPr lang="en-US" sz="2000" dirty="0"/>
              <a:t>The development of Python began in 1989</a:t>
            </a:r>
            <a:br>
              <a:rPr lang="en-US" sz="2000" dirty="0"/>
            </a:br>
            <a:r>
              <a:rPr lang="en-US" sz="2000" dirty="0"/>
              <a:t>by Guido Van Rossum, in the Netherlands</a:t>
            </a:r>
          </a:p>
          <a:p>
            <a:r>
              <a:rPr lang="en-US" sz="2000" dirty="0"/>
              <a:t>Named after Monty Python’s Flying Circus</a:t>
            </a:r>
          </a:p>
          <a:p>
            <a:r>
              <a:rPr lang="en-US" sz="2000" dirty="0"/>
              <a:t>Originally written in C</a:t>
            </a:r>
          </a:p>
          <a:p>
            <a:r>
              <a:rPr lang="en-US" sz="2000" dirty="0"/>
              <a:t>Defining features:</a:t>
            </a:r>
          </a:p>
          <a:p>
            <a:pPr lvl="1"/>
            <a:r>
              <a:rPr lang="en-US" sz="1900" b="1" dirty="0"/>
              <a:t>Readability and simplicity</a:t>
            </a:r>
          </a:p>
          <a:p>
            <a:pPr lvl="1"/>
            <a:r>
              <a:rPr lang="en-US" sz="1900" dirty="0"/>
              <a:t>Large included library</a:t>
            </a:r>
          </a:p>
          <a:p>
            <a:pPr lvl="1"/>
            <a:r>
              <a:rPr lang="en-US" sz="1900" dirty="0"/>
              <a:t>Truly cross-platform</a:t>
            </a:r>
          </a:p>
          <a:p>
            <a:pPr lvl="1"/>
            <a:r>
              <a:rPr lang="en-US" sz="1900" dirty="0"/>
              <a:t>Dynamically typed </a:t>
            </a:r>
          </a:p>
          <a:p>
            <a:pPr lvl="1"/>
            <a:r>
              <a:rPr lang="en-US" sz="1900" dirty="0"/>
              <a:t>Interpreted</a:t>
            </a:r>
            <a:endParaRPr lang="en-US" sz="1900" b="1" dirty="0"/>
          </a:p>
          <a:p>
            <a:pPr lvl="1"/>
            <a:r>
              <a:rPr lang="en-US" sz="1900" dirty="0"/>
              <a:t>Multi-paradigm</a:t>
            </a:r>
          </a:p>
          <a:p>
            <a:pPr lvl="2"/>
            <a:r>
              <a:rPr lang="en-US" sz="1900" dirty="0"/>
              <a:t>Can implement structured or object-oriented code</a:t>
            </a:r>
          </a:p>
          <a:p>
            <a:pPr lvl="1"/>
            <a:r>
              <a:rPr lang="en-US" sz="1900" dirty="0"/>
              <a:t>Easily extensible</a:t>
            </a:r>
          </a:p>
          <a:p>
            <a:r>
              <a:rPr lang="en-US" sz="2200" dirty="0"/>
              <a:t>It’s a resource hog, so it had to wait for </a:t>
            </a:r>
            <a:br>
              <a:rPr lang="en-US" sz="2200" dirty="0"/>
            </a:br>
            <a:r>
              <a:rPr lang="en-US" sz="2200" dirty="0"/>
              <a:t>computers to catch up to be truly useful</a:t>
            </a:r>
          </a:p>
          <a:p>
            <a:r>
              <a:rPr lang="en-US" sz="2200" dirty="0"/>
              <a:t>Usage really took off with the release of</a:t>
            </a:r>
            <a:br>
              <a:rPr lang="en-US" sz="2200" dirty="0"/>
            </a:br>
            <a:r>
              <a:rPr lang="en-US" sz="2200" dirty="0"/>
              <a:t>Python 2.0 in 2000</a:t>
            </a:r>
          </a:p>
          <a:p>
            <a:pPr lvl="1"/>
            <a:r>
              <a:rPr lang="en-US" sz="1900" dirty="0"/>
              <a:t>Since then, it has developed an enormous ecosystem</a:t>
            </a:r>
          </a:p>
          <a:p>
            <a:r>
              <a:rPr lang="en-US" sz="2200" dirty="0"/>
              <a:t>Python 3.0 was a backwards </a:t>
            </a:r>
            <a:r>
              <a:rPr lang="en-US" sz="2200" dirty="0" err="1"/>
              <a:t>INcompatible</a:t>
            </a:r>
            <a:r>
              <a:rPr lang="en-US" sz="2200" dirty="0"/>
              <a:t> </a:t>
            </a:r>
            <a:br>
              <a:rPr lang="en-US" sz="2200" dirty="0"/>
            </a:br>
            <a:r>
              <a:rPr lang="en-US" sz="2200" dirty="0"/>
              <a:t>release in 2008</a:t>
            </a:r>
          </a:p>
          <a:p>
            <a:pPr lvl="1"/>
            <a:r>
              <a:rPr lang="en-US" sz="1900" dirty="0"/>
              <a:t>Now the standard</a:t>
            </a:r>
          </a:p>
        </p:txBody>
      </p:sp>
      <p:sp>
        <p:nvSpPr>
          <p:cNvPr id="4" name="Date Placeholder 3">
            <a:extLst>
              <a:ext uri="{FF2B5EF4-FFF2-40B4-BE49-F238E27FC236}">
                <a16:creationId xmlns:a16="http://schemas.microsoft.com/office/drawing/2014/main" id="{34608627-DE86-2D2A-367C-50771C195CDE}"/>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C5C51CA9-E751-EE25-E595-E8064D0F2C07}"/>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65A6F9FE-3106-BE61-9331-0BB3B0472964}"/>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1026" name="Picture 2" descr="undefined">
            <a:extLst>
              <a:ext uri="{FF2B5EF4-FFF2-40B4-BE49-F238E27FC236}">
                <a16:creationId xmlns:a16="http://schemas.microsoft.com/office/drawing/2014/main" id="{8B026C82-ED59-1F82-D2F9-F5380148F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021" y="471448"/>
            <a:ext cx="2412837" cy="3620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y be an image of text">
            <a:extLst>
              <a:ext uri="{FF2B5EF4-FFF2-40B4-BE49-F238E27FC236}">
                <a16:creationId xmlns:a16="http://schemas.microsoft.com/office/drawing/2014/main" id="{801FC525-2468-FBDD-8B1B-ED24827F8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881" y="4215935"/>
            <a:ext cx="3122006" cy="24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512197"/>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521" y="111814"/>
            <a:ext cx="8229600" cy="990600"/>
          </a:xfrm>
        </p:spPr>
        <p:txBody>
          <a:bodyPr/>
          <a:lstStyle/>
          <a:p>
            <a:r>
              <a:rPr lang="en-US" dirty="0"/>
              <a:t>My Background</a:t>
            </a:r>
          </a:p>
        </p:txBody>
      </p:sp>
      <p:sp>
        <p:nvSpPr>
          <p:cNvPr id="3" name="Content Placeholder 2"/>
          <p:cNvSpPr>
            <a:spLocks noGrp="1"/>
          </p:cNvSpPr>
          <p:nvPr>
            <p:ph idx="1"/>
          </p:nvPr>
        </p:nvSpPr>
        <p:spPr>
          <a:xfrm>
            <a:off x="445674" y="891928"/>
            <a:ext cx="6999666" cy="5860752"/>
          </a:xfrm>
        </p:spPr>
        <p:txBody>
          <a:bodyPr>
            <a:normAutofit fontScale="85000" lnSpcReduction="10000"/>
          </a:bodyPr>
          <a:lstStyle/>
          <a:p>
            <a:r>
              <a:rPr lang="en-US" dirty="0"/>
              <a:t>1984: BS in Engineering Physics, University of Arizona</a:t>
            </a:r>
          </a:p>
          <a:p>
            <a:pPr lvl="1"/>
            <a:r>
              <a:rPr lang="en-US" dirty="0"/>
              <a:t>Got a job in an HEP group after being fired from a gas station.</a:t>
            </a:r>
          </a:p>
          <a:p>
            <a:r>
              <a:rPr lang="en-US" dirty="0"/>
              <a:t>1984-1990: Grad Student, University of Rochester</a:t>
            </a:r>
          </a:p>
          <a:p>
            <a:pPr lvl="1"/>
            <a:r>
              <a:rPr lang="en-US" dirty="0"/>
              <a:t>PhD topic: Direct Photon Production in </a:t>
            </a:r>
            <a:r>
              <a:rPr lang="en-US" dirty="0" err="1"/>
              <a:t>Hadronic</a:t>
            </a:r>
            <a:r>
              <a:rPr lang="en-US" dirty="0"/>
              <a:t> Interactions</a:t>
            </a:r>
          </a:p>
          <a:p>
            <a:r>
              <a:rPr lang="en-US" dirty="0"/>
              <a:t>1990-1992: CERN Fellow, CERN</a:t>
            </a:r>
          </a:p>
          <a:p>
            <a:pPr lvl="1"/>
            <a:r>
              <a:rPr lang="en-US" dirty="0"/>
              <a:t>Studied </a:t>
            </a:r>
            <a:r>
              <a:rPr lang="en-US" dirty="0" err="1"/>
              <a:t>e+e</a:t>
            </a:r>
            <a:r>
              <a:rPr lang="en-US" dirty="0"/>
              <a:t>- reactions on the OPAL Experiment at LEP</a:t>
            </a:r>
          </a:p>
          <a:p>
            <a:r>
              <a:rPr lang="en-US" dirty="0"/>
              <a:t>1992-2001: Postdoc and Assistant Professor, Princeton U.</a:t>
            </a:r>
          </a:p>
          <a:p>
            <a:pPr lvl="1"/>
            <a:r>
              <a:rPr lang="en-US" dirty="0"/>
              <a:t>GEM Experiment at the Superconducting Super Collider </a:t>
            </a:r>
          </a:p>
          <a:p>
            <a:pPr lvl="1"/>
            <a:r>
              <a:rPr lang="en-US" dirty="0"/>
              <a:t>Belle CP Violation Experiment at KEK, Japan</a:t>
            </a:r>
          </a:p>
          <a:p>
            <a:pPr lvl="1"/>
            <a:r>
              <a:rPr lang="en-US" dirty="0"/>
              <a:t>Nonlinear QED in E-144 Experiment at SLAC</a:t>
            </a:r>
          </a:p>
          <a:p>
            <a:r>
              <a:rPr lang="en-US" dirty="0"/>
              <a:t>2001-2017: Scientist, Fermilab</a:t>
            </a:r>
          </a:p>
          <a:p>
            <a:pPr lvl="1"/>
            <a:r>
              <a:rPr lang="en-US" dirty="0" err="1"/>
              <a:t>MiniBooNE</a:t>
            </a:r>
            <a:r>
              <a:rPr lang="en-US" dirty="0"/>
              <a:t> short baseline neutrino oscillation experiment</a:t>
            </a:r>
          </a:p>
          <a:p>
            <a:pPr lvl="1"/>
            <a:r>
              <a:rPr lang="en-US" dirty="0"/>
              <a:t>Proton Source Department Head</a:t>
            </a:r>
          </a:p>
          <a:p>
            <a:pPr lvl="1"/>
            <a:r>
              <a:rPr lang="en-US" dirty="0"/>
              <a:t>Director of LHC Accelerator Research Program (LARP)</a:t>
            </a:r>
          </a:p>
          <a:p>
            <a:pPr lvl="1"/>
            <a:r>
              <a:rPr lang="en-US" dirty="0"/>
              <a:t>Mu2e rare </a:t>
            </a:r>
            <a:r>
              <a:rPr lang="en-US" dirty="0" err="1"/>
              <a:t>muon</a:t>
            </a:r>
            <a:r>
              <a:rPr lang="en-US" dirty="0"/>
              <a:t> conversion experiment</a:t>
            </a:r>
          </a:p>
          <a:p>
            <a:pPr lvl="1"/>
            <a:r>
              <a:rPr lang="en-US" dirty="0"/>
              <a:t>Created Lee </a:t>
            </a:r>
            <a:r>
              <a:rPr lang="en-US" dirty="0" err="1"/>
              <a:t>Teng</a:t>
            </a:r>
            <a:r>
              <a:rPr lang="en-US" dirty="0"/>
              <a:t> Internship and ran it for 10 years</a:t>
            </a:r>
          </a:p>
          <a:p>
            <a:r>
              <a:rPr lang="en-US" dirty="0"/>
              <a:t>2017-present, Professor, UC Davis</a:t>
            </a:r>
          </a:p>
          <a:p>
            <a:pPr lvl="1"/>
            <a:r>
              <a:rPr lang="en-US" dirty="0"/>
              <a:t>Continuing my work on Mu2e</a:t>
            </a:r>
          </a:p>
          <a:p>
            <a:pPr lvl="1"/>
            <a:r>
              <a:rPr lang="en-US" dirty="0"/>
              <a:t>Director, Crocker Nuclear Laboratory (cyclotron)</a:t>
            </a:r>
          </a:p>
        </p:txBody>
      </p:sp>
      <p:sp>
        <p:nvSpPr>
          <p:cNvPr id="4" name="Date Placeholder 3"/>
          <p:cNvSpPr>
            <a:spLocks noGrp="1"/>
          </p:cNvSpPr>
          <p:nvPr>
            <p:ph type="dt" sz="half" idx="10"/>
          </p:nvPr>
        </p:nvSpPr>
        <p:spPr/>
        <p:txBody>
          <a:bodyPr/>
          <a:lstStyle/>
          <a:p>
            <a:pPr>
              <a:defRPr/>
            </a:pPr>
            <a:r>
              <a:rPr lang="en-US"/>
              <a:t>Phy 40 - Fall 2025</a:t>
            </a:r>
            <a:endParaRPr lang="en-US" dirty="0"/>
          </a:p>
        </p:txBody>
      </p:sp>
      <p:sp>
        <p:nvSpPr>
          <p:cNvPr id="5" name="Footer Placeholder 4"/>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
        <p:nvSpPr>
          <p:cNvPr id="7" name="Right Brace 6"/>
          <p:cNvSpPr/>
          <p:nvPr/>
        </p:nvSpPr>
        <p:spPr>
          <a:xfrm>
            <a:off x="7195519" y="1212590"/>
            <a:ext cx="353945" cy="265195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6583149" y="3987272"/>
            <a:ext cx="353761" cy="259445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7643154" y="2131219"/>
            <a:ext cx="1311677" cy="523220"/>
          </a:xfrm>
          <a:prstGeom prst="rect">
            <a:avLst/>
          </a:prstGeom>
          <a:noFill/>
        </p:spPr>
        <p:txBody>
          <a:bodyPr wrap="square" rtlCol="0">
            <a:spAutoFit/>
          </a:bodyPr>
          <a:lstStyle/>
          <a:p>
            <a:r>
              <a:rPr lang="en-US" sz="1400" dirty="0">
                <a:solidFill>
                  <a:srgbClr val="FF0000"/>
                </a:solidFill>
                <a:latin typeface="+mn-lt"/>
              </a:rPr>
              <a:t>Experimental HEP</a:t>
            </a:r>
          </a:p>
        </p:txBody>
      </p:sp>
      <p:sp>
        <p:nvSpPr>
          <p:cNvPr id="10" name="TextBox 9"/>
          <p:cNvSpPr txBox="1"/>
          <p:nvPr/>
        </p:nvSpPr>
        <p:spPr>
          <a:xfrm>
            <a:off x="7014819" y="5052795"/>
            <a:ext cx="1905824" cy="523220"/>
          </a:xfrm>
          <a:prstGeom prst="rect">
            <a:avLst/>
          </a:prstGeom>
          <a:noFill/>
        </p:spPr>
        <p:txBody>
          <a:bodyPr wrap="square" rtlCol="0">
            <a:spAutoFit/>
          </a:bodyPr>
          <a:lstStyle/>
          <a:p>
            <a:r>
              <a:rPr lang="en-US" sz="1400" dirty="0">
                <a:solidFill>
                  <a:srgbClr val="FF0000"/>
                </a:solidFill>
                <a:latin typeface="+mn-lt"/>
              </a:rPr>
              <a:t>Accelerator Physics and HEP</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10107" y="3095991"/>
            <a:ext cx="312319" cy="274235"/>
          </a:xfrm>
          <a:prstGeom prst="rect">
            <a:avLst/>
          </a:prstGeom>
        </p:spPr>
      </p:pic>
      <p:sp>
        <p:nvSpPr>
          <p:cNvPr id="12" name="Right Brace 11">
            <a:extLst>
              <a:ext uri="{FF2B5EF4-FFF2-40B4-BE49-F238E27FC236}">
                <a16:creationId xmlns:a16="http://schemas.microsoft.com/office/drawing/2014/main" id="{2BE7BC3E-FAF1-B2A2-7BAE-8BDE79206468}"/>
              </a:ext>
            </a:extLst>
          </p:cNvPr>
          <p:cNvSpPr/>
          <p:nvPr/>
        </p:nvSpPr>
        <p:spPr>
          <a:xfrm>
            <a:off x="6936910" y="5966072"/>
            <a:ext cx="345572" cy="61565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502170BB-8F71-3CE1-47DE-61B9E330839A}"/>
              </a:ext>
            </a:extLst>
          </p:cNvPr>
          <p:cNvSpPr txBox="1"/>
          <p:nvPr/>
        </p:nvSpPr>
        <p:spPr>
          <a:xfrm>
            <a:off x="7290671" y="6012289"/>
            <a:ext cx="1672349" cy="523220"/>
          </a:xfrm>
          <a:prstGeom prst="rect">
            <a:avLst/>
          </a:prstGeom>
          <a:noFill/>
        </p:spPr>
        <p:txBody>
          <a:bodyPr wrap="square" rtlCol="0">
            <a:spAutoFit/>
          </a:bodyPr>
          <a:lstStyle/>
          <a:p>
            <a:r>
              <a:rPr lang="en-US" sz="1400" dirty="0">
                <a:solidFill>
                  <a:srgbClr val="FF0000"/>
                </a:solidFill>
                <a:latin typeface="+mn-lt"/>
              </a:rPr>
              <a:t>Nuclear Physics</a:t>
            </a:r>
          </a:p>
          <a:p>
            <a:r>
              <a:rPr lang="en-US" sz="1400" dirty="0">
                <a:solidFill>
                  <a:srgbClr val="FF0000"/>
                </a:solidFill>
                <a:latin typeface="+mn-lt"/>
              </a:rPr>
              <a:t>Medical Physics</a:t>
            </a:r>
          </a:p>
        </p:txBody>
      </p:sp>
    </p:spTree>
    <p:extLst>
      <p:ext uri="{BB962C8B-B14F-4D97-AF65-F5344CB8AC3E}">
        <p14:creationId xmlns:p14="http://schemas.microsoft.com/office/powerpoint/2010/main" val="3108481328"/>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40CE-0496-172A-E30F-561397B1CF4E}"/>
              </a:ext>
            </a:extLst>
          </p:cNvPr>
          <p:cNvSpPr>
            <a:spLocks noGrp="1"/>
          </p:cNvSpPr>
          <p:nvPr>
            <p:ph type="title"/>
          </p:nvPr>
        </p:nvSpPr>
        <p:spPr/>
        <p:txBody>
          <a:bodyPr/>
          <a:lstStyle/>
          <a:p>
            <a:r>
              <a:rPr lang="en-US" dirty="0"/>
              <a:t>Some Pros and Cons of Python</a:t>
            </a:r>
          </a:p>
        </p:txBody>
      </p:sp>
      <p:sp>
        <p:nvSpPr>
          <p:cNvPr id="3" name="Content Placeholder 2">
            <a:extLst>
              <a:ext uri="{FF2B5EF4-FFF2-40B4-BE49-F238E27FC236}">
                <a16:creationId xmlns:a16="http://schemas.microsoft.com/office/drawing/2014/main" id="{8D358349-CFAF-49E2-067E-C7F60CAF0119}"/>
              </a:ext>
            </a:extLst>
          </p:cNvPr>
          <p:cNvSpPr>
            <a:spLocks noGrp="1"/>
          </p:cNvSpPr>
          <p:nvPr>
            <p:ph idx="1"/>
          </p:nvPr>
        </p:nvSpPr>
        <p:spPr/>
        <p:txBody>
          <a:bodyPr>
            <a:normAutofit/>
          </a:bodyPr>
          <a:lstStyle/>
          <a:p>
            <a:r>
              <a:rPr lang="en-US" sz="2000" dirty="0"/>
              <a:t>Pros:</a:t>
            </a:r>
          </a:p>
          <a:p>
            <a:pPr lvl="1"/>
            <a:r>
              <a:rPr lang="en-US" sz="1800" dirty="0"/>
              <a:t>Basic operations are as simple as </a:t>
            </a:r>
            <a:br>
              <a:rPr lang="en-US" sz="1800" dirty="0"/>
            </a:br>
            <a:r>
              <a:rPr lang="en-US" sz="1800" dirty="0"/>
              <a:t>they can get</a:t>
            </a:r>
          </a:p>
          <a:p>
            <a:pPr lvl="1"/>
            <a:r>
              <a:rPr lang="en-US" sz="1800" dirty="0"/>
              <a:t>More complex things are also </a:t>
            </a:r>
            <a:br>
              <a:rPr lang="en-US" sz="1800" dirty="0"/>
            </a:br>
            <a:r>
              <a:rPr lang="en-US" sz="1800" dirty="0"/>
              <a:t>about as simple as they can get</a:t>
            </a:r>
          </a:p>
          <a:p>
            <a:pPr lvl="1"/>
            <a:r>
              <a:rPr lang="en-US" sz="1800" dirty="0"/>
              <a:t>Free and truly platform independent</a:t>
            </a:r>
          </a:p>
          <a:p>
            <a:pPr lvl="1"/>
            <a:r>
              <a:rPr lang="en-US" sz="1800" dirty="0"/>
              <a:t>By now there’s a Python-based solution</a:t>
            </a:r>
            <a:br>
              <a:rPr lang="en-US" sz="1800" dirty="0"/>
            </a:br>
            <a:r>
              <a:rPr lang="en-US" sz="1800" dirty="0"/>
              <a:t>to just about any problem you can come</a:t>
            </a:r>
            <a:br>
              <a:rPr lang="en-US" sz="1800" dirty="0"/>
            </a:br>
            <a:r>
              <a:rPr lang="en-US" sz="1800" dirty="0"/>
              <a:t>up with.</a:t>
            </a:r>
          </a:p>
          <a:p>
            <a:r>
              <a:rPr lang="en-US" sz="2200" dirty="0"/>
              <a:t>Cons: </a:t>
            </a:r>
          </a:p>
          <a:p>
            <a:pPr lvl="1"/>
            <a:r>
              <a:rPr lang="en-US" sz="1800" dirty="0"/>
              <a:t>The “loosey-goosey” interpreter and dynamic typing can be a blessing and a curse</a:t>
            </a:r>
          </a:p>
          <a:p>
            <a:pPr lvl="2"/>
            <a:r>
              <a:rPr lang="en-US" sz="1600" dirty="0"/>
              <a:t>Will often forgive mistakes and do what it </a:t>
            </a:r>
            <a:r>
              <a:rPr lang="en-US" sz="1600" i="1" dirty="0"/>
              <a:t>thinks</a:t>
            </a:r>
            <a:r>
              <a:rPr lang="en-US" sz="1600" dirty="0"/>
              <a:t> you want it to do.</a:t>
            </a:r>
          </a:p>
          <a:p>
            <a:pPr lvl="1"/>
            <a:r>
              <a:rPr lang="en-US" sz="1800" dirty="0"/>
              <a:t>As an interpreted language, it’s quite slow, which brings us to…</a:t>
            </a:r>
          </a:p>
          <a:p>
            <a:pPr lvl="1"/>
            <a:endParaRPr lang="en-US" sz="1800" dirty="0"/>
          </a:p>
          <a:p>
            <a:pPr lvl="1"/>
            <a:endParaRPr lang="en-US" sz="1800" dirty="0"/>
          </a:p>
          <a:p>
            <a:pPr lvl="1"/>
            <a:endParaRPr lang="en-US" sz="1800" dirty="0"/>
          </a:p>
        </p:txBody>
      </p:sp>
      <p:sp>
        <p:nvSpPr>
          <p:cNvPr id="4" name="Date Placeholder 3">
            <a:extLst>
              <a:ext uri="{FF2B5EF4-FFF2-40B4-BE49-F238E27FC236}">
                <a16:creationId xmlns:a16="http://schemas.microsoft.com/office/drawing/2014/main" id="{AAE51E46-4B0E-AE72-24E5-8C4F4D0FFCB3}"/>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97B2D331-3844-8774-5579-36C674A406FD}"/>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779E6F45-82A7-5F56-E56C-14A0FC4691AA}"/>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pic>
        <p:nvPicPr>
          <p:cNvPr id="7" name="Picture 6">
            <a:extLst>
              <a:ext uri="{FF2B5EF4-FFF2-40B4-BE49-F238E27FC236}">
                <a16:creationId xmlns:a16="http://schemas.microsoft.com/office/drawing/2014/main" id="{EA683036-5C20-E682-B15B-32C8D67E8FFA}"/>
              </a:ext>
            </a:extLst>
          </p:cNvPr>
          <p:cNvPicPr>
            <a:picLocks noChangeAspect="1"/>
          </p:cNvPicPr>
          <p:nvPr/>
        </p:nvPicPr>
        <p:blipFill>
          <a:blip r:embed="rId2"/>
          <a:stretch>
            <a:fillRect/>
          </a:stretch>
        </p:blipFill>
        <p:spPr>
          <a:xfrm>
            <a:off x="5296741" y="1099655"/>
            <a:ext cx="3716630" cy="2610375"/>
          </a:xfrm>
          <a:prstGeom prst="rect">
            <a:avLst/>
          </a:prstGeom>
        </p:spPr>
      </p:pic>
      <p:sp>
        <p:nvSpPr>
          <p:cNvPr id="9" name="TextBox 8">
            <a:extLst>
              <a:ext uri="{FF2B5EF4-FFF2-40B4-BE49-F238E27FC236}">
                <a16:creationId xmlns:a16="http://schemas.microsoft.com/office/drawing/2014/main" id="{0D8F7AB3-1A15-5264-5AD5-7CF67338D8A7}"/>
              </a:ext>
            </a:extLst>
          </p:cNvPr>
          <p:cNvSpPr txBox="1"/>
          <p:nvPr/>
        </p:nvSpPr>
        <p:spPr>
          <a:xfrm>
            <a:off x="762000" y="3167743"/>
            <a:ext cx="4343400" cy="805543"/>
          </a:xfrm>
          <a:prstGeom prst="rect">
            <a:avLst/>
          </a:prstGeom>
          <a:noFill/>
          <a:ln>
            <a:solidFill>
              <a:srgbClr val="FF0000"/>
            </a:solidFill>
          </a:ln>
        </p:spPr>
        <p:txBody>
          <a:bodyPr wrap="square" rtlCol="0">
            <a:spAutoFit/>
          </a:bodyPr>
          <a:lstStyle/>
          <a:p>
            <a:pPr algn="r"/>
            <a:endParaRPr lang="en-US" sz="1400" dirty="0">
              <a:latin typeface="+mn-lt"/>
            </a:endParaRPr>
          </a:p>
        </p:txBody>
      </p:sp>
    </p:spTree>
    <p:extLst>
      <p:ext uri="{BB962C8B-B14F-4D97-AF65-F5344CB8AC3E}">
        <p14:creationId xmlns:p14="http://schemas.microsoft.com/office/powerpoint/2010/main" val="2660626307"/>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2419E-CBE5-66BE-0010-D5E7A404BCF5}"/>
              </a:ext>
            </a:extLst>
          </p:cNvPr>
          <p:cNvSpPr>
            <a:spLocks noGrp="1"/>
          </p:cNvSpPr>
          <p:nvPr>
            <p:ph type="title"/>
          </p:nvPr>
        </p:nvSpPr>
        <p:spPr/>
        <p:txBody>
          <a:bodyPr/>
          <a:lstStyle/>
          <a:p>
            <a:r>
              <a:rPr lang="en-US" dirty="0"/>
              <a:t>Python and Speed</a:t>
            </a:r>
          </a:p>
        </p:txBody>
      </p:sp>
      <p:sp>
        <p:nvSpPr>
          <p:cNvPr id="3" name="Content Placeholder 2">
            <a:extLst>
              <a:ext uri="{FF2B5EF4-FFF2-40B4-BE49-F238E27FC236}">
                <a16:creationId xmlns:a16="http://schemas.microsoft.com/office/drawing/2014/main" id="{A9FE3281-B211-AC05-8491-E1B75B7553B0}"/>
              </a:ext>
            </a:extLst>
          </p:cNvPr>
          <p:cNvSpPr>
            <a:spLocks noGrp="1"/>
          </p:cNvSpPr>
          <p:nvPr>
            <p:ph idx="1"/>
          </p:nvPr>
        </p:nvSpPr>
        <p:spPr/>
        <p:txBody>
          <a:bodyPr/>
          <a:lstStyle/>
          <a:p>
            <a:r>
              <a:rPr lang="en-US" dirty="0"/>
              <a:t>Interpreted Python is extremely slow, BUT</a:t>
            </a:r>
          </a:p>
          <a:p>
            <a:r>
              <a:rPr lang="en-US" dirty="0"/>
              <a:t>Python packages are written in other, faster languages</a:t>
            </a:r>
          </a:p>
          <a:p>
            <a:pPr lvl="1"/>
            <a:r>
              <a:rPr lang="en-US" dirty="0"/>
              <a:t>The core of Python is written in C</a:t>
            </a:r>
          </a:p>
          <a:p>
            <a:pPr lvl="1"/>
            <a:r>
              <a:rPr lang="en-US" dirty="0"/>
              <a:t>Advanced packages are mostly written in C++</a:t>
            </a:r>
          </a:p>
          <a:p>
            <a:pPr lvl="1"/>
            <a:r>
              <a:rPr lang="en-US" dirty="0"/>
              <a:t>Very compute intensive stuff like machine learning may actually be running on GPUs or even firmware (FPGAs)</a:t>
            </a:r>
          </a:p>
          <a:p>
            <a:r>
              <a:rPr lang="en-US" dirty="0"/>
              <a:t>Whenever possible, use a utility rather than coding something yourself</a:t>
            </a:r>
          </a:p>
          <a:p>
            <a:pPr lvl="1"/>
            <a:r>
              <a:rPr lang="en-US" dirty="0"/>
              <a:t>We’ll do some examples of this in lab</a:t>
            </a:r>
          </a:p>
          <a:p>
            <a:r>
              <a:rPr lang="en-US" dirty="0"/>
              <a:t>This leads us to…</a:t>
            </a:r>
          </a:p>
        </p:txBody>
      </p:sp>
      <p:sp>
        <p:nvSpPr>
          <p:cNvPr id="4" name="Date Placeholder 3">
            <a:extLst>
              <a:ext uri="{FF2B5EF4-FFF2-40B4-BE49-F238E27FC236}">
                <a16:creationId xmlns:a16="http://schemas.microsoft.com/office/drawing/2014/main" id="{16A955AF-2DA4-6AE0-E84E-B0C956477FD5}"/>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FAADD8E6-01F5-009D-AD00-E63B6599795E}"/>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39D6A2C5-46CE-5C67-9DDA-E3C8959B7E29}"/>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spTree>
    <p:extLst>
      <p:ext uri="{BB962C8B-B14F-4D97-AF65-F5344CB8AC3E}">
        <p14:creationId xmlns:p14="http://schemas.microsoft.com/office/powerpoint/2010/main" val="2205050072"/>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1A66C-0CD7-4BD9-281A-3ACCC106C83D}"/>
              </a:ext>
            </a:extLst>
          </p:cNvPr>
          <p:cNvSpPr>
            <a:spLocks noGrp="1"/>
          </p:cNvSpPr>
          <p:nvPr>
            <p:ph type="title"/>
          </p:nvPr>
        </p:nvSpPr>
        <p:spPr/>
        <p:txBody>
          <a:bodyPr/>
          <a:lstStyle/>
          <a:p>
            <a:r>
              <a:rPr lang="en-US" dirty="0"/>
              <a:t>Python as “Glue”</a:t>
            </a:r>
          </a:p>
        </p:txBody>
      </p:sp>
      <p:sp>
        <p:nvSpPr>
          <p:cNvPr id="3" name="Content Placeholder 2">
            <a:extLst>
              <a:ext uri="{FF2B5EF4-FFF2-40B4-BE49-F238E27FC236}">
                <a16:creationId xmlns:a16="http://schemas.microsoft.com/office/drawing/2014/main" id="{8A1E5C7E-A83A-9530-2413-B21C99181515}"/>
              </a:ext>
            </a:extLst>
          </p:cNvPr>
          <p:cNvSpPr>
            <a:spLocks noGrp="1"/>
          </p:cNvSpPr>
          <p:nvPr>
            <p:ph idx="1"/>
          </p:nvPr>
        </p:nvSpPr>
        <p:spPr/>
        <p:txBody>
          <a:bodyPr>
            <a:normAutofit/>
          </a:bodyPr>
          <a:lstStyle/>
          <a:p>
            <a:r>
              <a:rPr lang="en-US" sz="2000" dirty="0"/>
              <a:t>Because of its universality and ease of use, many </a:t>
            </a:r>
            <a:r>
              <a:rPr lang="en-US" sz="2000" i="1" dirty="0"/>
              <a:t>extremely</a:t>
            </a:r>
            <a:r>
              <a:rPr lang="en-US" sz="2000" dirty="0"/>
              <a:t> complex software packages have now adopted the philosophy of developing modules in compiled languages or even on dedicated hardware, adding Python “wrappers”, and then using it to control the workflow at the top level.</a:t>
            </a:r>
          </a:p>
          <a:p>
            <a:r>
              <a:rPr lang="en-US" sz="2000" dirty="0"/>
              <a:t>Examples:</a:t>
            </a:r>
          </a:p>
          <a:p>
            <a:pPr lvl="1"/>
            <a:r>
              <a:rPr lang="en-US" sz="1800" dirty="0"/>
              <a:t>Machine learning: </a:t>
            </a:r>
          </a:p>
          <a:p>
            <a:pPr lvl="2"/>
            <a:r>
              <a:rPr lang="en-US" sz="1600" dirty="0"/>
              <a:t>scikit-learn</a:t>
            </a:r>
          </a:p>
          <a:p>
            <a:pPr lvl="2"/>
            <a:r>
              <a:rPr lang="en-US" sz="1600" dirty="0" err="1"/>
              <a:t>PyTorch</a:t>
            </a:r>
            <a:endParaRPr lang="en-US" sz="1600" dirty="0"/>
          </a:p>
          <a:p>
            <a:pPr lvl="2"/>
            <a:r>
              <a:rPr lang="en-US" sz="1600" dirty="0"/>
              <a:t>TensorFlow</a:t>
            </a:r>
          </a:p>
          <a:p>
            <a:pPr lvl="1"/>
            <a:r>
              <a:rPr lang="en-US" sz="1800" dirty="0"/>
              <a:t>Accelerator modeling:  </a:t>
            </a:r>
          </a:p>
          <a:p>
            <a:pPr lvl="2"/>
            <a:r>
              <a:rPr lang="en-US" sz="1600" dirty="0" err="1"/>
              <a:t>PyOrbit</a:t>
            </a:r>
            <a:r>
              <a:rPr lang="en-US" sz="1600" dirty="0"/>
              <a:t> </a:t>
            </a:r>
          </a:p>
          <a:p>
            <a:pPr lvl="2"/>
            <a:r>
              <a:rPr lang="en-US" sz="1600" dirty="0"/>
              <a:t>Synergia</a:t>
            </a:r>
          </a:p>
          <a:p>
            <a:pPr lvl="2"/>
            <a:r>
              <a:rPr lang="en-US" sz="1600" dirty="0" err="1"/>
              <a:t>xSuite</a:t>
            </a:r>
            <a:r>
              <a:rPr lang="en-US" sz="1600" dirty="0"/>
              <a:t> (included with the standard Python release!)</a:t>
            </a:r>
          </a:p>
          <a:p>
            <a:pPr lvl="1"/>
            <a:r>
              <a:rPr lang="en-US" sz="1800" dirty="0"/>
              <a:t>Physical Modeling</a:t>
            </a:r>
          </a:p>
          <a:p>
            <a:pPr lvl="2"/>
            <a:r>
              <a:rPr lang="en-US" dirty="0"/>
              <a:t>Numerous attempts to put Python wrappers around the user hostile horror show that is Geant4</a:t>
            </a:r>
          </a:p>
          <a:p>
            <a:pPr lvl="1"/>
            <a:endParaRPr lang="en-US" sz="1600" dirty="0"/>
          </a:p>
        </p:txBody>
      </p:sp>
      <p:sp>
        <p:nvSpPr>
          <p:cNvPr id="4" name="Date Placeholder 3">
            <a:extLst>
              <a:ext uri="{FF2B5EF4-FFF2-40B4-BE49-F238E27FC236}">
                <a16:creationId xmlns:a16="http://schemas.microsoft.com/office/drawing/2014/main" id="{FD0E57BE-C067-E2A1-76FE-C2C19C42FC72}"/>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D9BEF714-9726-E96F-4957-B94534C98DAD}"/>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416D2AEB-6D15-ACC7-23B6-0646C9C26C25}"/>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spTree>
    <p:extLst>
      <p:ext uri="{BB962C8B-B14F-4D97-AF65-F5344CB8AC3E}">
        <p14:creationId xmlns:p14="http://schemas.microsoft.com/office/powerpoint/2010/main" val="2105723315"/>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0C3B-251A-13B4-C74B-DE8B8CB460A1}"/>
              </a:ext>
            </a:extLst>
          </p:cNvPr>
          <p:cNvSpPr>
            <a:spLocks noGrp="1"/>
          </p:cNvSpPr>
          <p:nvPr>
            <p:ph type="title"/>
          </p:nvPr>
        </p:nvSpPr>
        <p:spPr/>
        <p:txBody>
          <a:bodyPr/>
          <a:lstStyle/>
          <a:p>
            <a:r>
              <a:rPr lang="en-US" dirty="0"/>
              <a:t>Key Features of Python</a:t>
            </a:r>
          </a:p>
        </p:txBody>
      </p:sp>
      <p:sp>
        <p:nvSpPr>
          <p:cNvPr id="3" name="Content Placeholder 2">
            <a:extLst>
              <a:ext uri="{FF2B5EF4-FFF2-40B4-BE49-F238E27FC236}">
                <a16:creationId xmlns:a16="http://schemas.microsoft.com/office/drawing/2014/main" id="{2E9610C4-6B84-4C24-365E-BB8ED5406B2A}"/>
              </a:ext>
            </a:extLst>
          </p:cNvPr>
          <p:cNvSpPr>
            <a:spLocks noGrp="1"/>
          </p:cNvSpPr>
          <p:nvPr>
            <p:ph idx="1"/>
          </p:nvPr>
        </p:nvSpPr>
        <p:spPr/>
        <p:txBody>
          <a:bodyPr>
            <a:normAutofit/>
          </a:bodyPr>
          <a:lstStyle/>
          <a:p>
            <a:r>
              <a:rPr lang="en-US" sz="1800" dirty="0"/>
              <a:t>Most of Python syntax is pretty obvious </a:t>
            </a:r>
            <a:br>
              <a:rPr lang="en-US" sz="1800" dirty="0"/>
            </a:br>
            <a:r>
              <a:rPr lang="en-US" sz="1800" dirty="0"/>
              <a:t>and very readable</a:t>
            </a:r>
          </a:p>
          <a:p>
            <a:r>
              <a:rPr lang="en-US" sz="1800" dirty="0"/>
              <a:t>The key feature that sets it apart from </a:t>
            </a:r>
            <a:br>
              <a:rPr lang="en-US" sz="1800" dirty="0"/>
            </a:br>
            <a:r>
              <a:rPr lang="en-US" sz="1800" dirty="0"/>
              <a:t>all other major scientific languages is </a:t>
            </a:r>
            <a:br>
              <a:rPr lang="en-US" sz="1800" dirty="0"/>
            </a:br>
            <a:r>
              <a:rPr lang="en-US" sz="1800" dirty="0"/>
              <a:t>the fact that blocs of code are </a:t>
            </a:r>
            <a:br>
              <a:rPr lang="en-US" sz="1800" dirty="0"/>
            </a:br>
            <a:r>
              <a:rPr lang="en-US" sz="1800" dirty="0"/>
              <a:t>delimited by level of indentation:</a:t>
            </a:r>
          </a:p>
          <a:p>
            <a:pPr lvl="1"/>
            <a:r>
              <a:rPr lang="en-US" sz="1600" dirty="0"/>
              <a:t>This is known as “off-side rule”</a:t>
            </a:r>
          </a:p>
          <a:p>
            <a:pPr lvl="1"/>
            <a:r>
              <a:rPr lang="en-US" sz="1600" dirty="0"/>
              <a:t>It turns out a number of other languages use it, but I’ve never heard of ANY of them</a:t>
            </a:r>
          </a:p>
          <a:p>
            <a:r>
              <a:rPr lang="en-US" sz="2000" dirty="0"/>
              <a:t>Because it’s an interpreted languages libraries, classes, routines, </a:t>
            </a:r>
            <a:r>
              <a:rPr lang="en-US" sz="2000" dirty="0" err="1"/>
              <a:t>etc</a:t>
            </a:r>
            <a:r>
              <a:rPr lang="en-US" sz="2000" dirty="0"/>
              <a:t> must be declared </a:t>
            </a:r>
            <a:r>
              <a:rPr lang="en-US" sz="2000" i="1" dirty="0"/>
              <a:t>before</a:t>
            </a:r>
            <a:r>
              <a:rPr lang="en-US" sz="2000" dirty="0"/>
              <a:t> you can use them.</a:t>
            </a:r>
          </a:p>
        </p:txBody>
      </p:sp>
      <p:sp>
        <p:nvSpPr>
          <p:cNvPr id="4" name="Date Placeholder 3">
            <a:extLst>
              <a:ext uri="{FF2B5EF4-FFF2-40B4-BE49-F238E27FC236}">
                <a16:creationId xmlns:a16="http://schemas.microsoft.com/office/drawing/2014/main" id="{0DD1C4B5-F04B-ABBA-49AB-CBCB4B25C090}"/>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17A614E6-D184-A22B-9FA1-EB5CE54C3B36}"/>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1CFA3A92-5259-E669-8254-6A2231A23743}"/>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7" name="Picture 6">
            <a:extLst>
              <a:ext uri="{FF2B5EF4-FFF2-40B4-BE49-F238E27FC236}">
                <a16:creationId xmlns:a16="http://schemas.microsoft.com/office/drawing/2014/main" id="{43E412F9-BFA6-58CA-BE15-7B41068B139D}"/>
              </a:ext>
            </a:extLst>
          </p:cNvPr>
          <p:cNvPicPr>
            <a:picLocks noChangeAspect="1"/>
          </p:cNvPicPr>
          <p:nvPr/>
        </p:nvPicPr>
        <p:blipFill>
          <a:blip r:embed="rId2"/>
          <a:stretch>
            <a:fillRect/>
          </a:stretch>
        </p:blipFill>
        <p:spPr>
          <a:xfrm>
            <a:off x="4734561" y="471448"/>
            <a:ext cx="4409440" cy="2688456"/>
          </a:xfrm>
          <a:prstGeom prst="rect">
            <a:avLst/>
          </a:prstGeom>
        </p:spPr>
      </p:pic>
      <p:pic>
        <p:nvPicPr>
          <p:cNvPr id="8" name="Picture 7">
            <a:extLst>
              <a:ext uri="{FF2B5EF4-FFF2-40B4-BE49-F238E27FC236}">
                <a16:creationId xmlns:a16="http://schemas.microsoft.com/office/drawing/2014/main" id="{DE441F4A-9FD2-5B14-3B94-CE2482A63553}"/>
              </a:ext>
            </a:extLst>
          </p:cNvPr>
          <p:cNvPicPr>
            <a:picLocks noChangeAspect="1"/>
          </p:cNvPicPr>
          <p:nvPr/>
        </p:nvPicPr>
        <p:blipFill>
          <a:blip r:embed="rId3"/>
          <a:stretch>
            <a:fillRect/>
          </a:stretch>
        </p:blipFill>
        <p:spPr>
          <a:xfrm>
            <a:off x="2438399" y="4306358"/>
            <a:ext cx="3396343" cy="2421467"/>
          </a:xfrm>
          <a:prstGeom prst="rect">
            <a:avLst/>
          </a:prstGeom>
        </p:spPr>
      </p:pic>
    </p:spTree>
    <p:extLst>
      <p:ext uri="{BB962C8B-B14F-4D97-AF65-F5344CB8AC3E}">
        <p14:creationId xmlns:p14="http://schemas.microsoft.com/office/powerpoint/2010/main" val="602065837"/>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911DE-FBA9-AEFE-1099-C142E6FA28F2}"/>
              </a:ext>
            </a:extLst>
          </p:cNvPr>
          <p:cNvSpPr>
            <a:spLocks noGrp="1"/>
          </p:cNvSpPr>
          <p:nvPr>
            <p:ph type="title"/>
          </p:nvPr>
        </p:nvSpPr>
        <p:spPr/>
        <p:txBody>
          <a:bodyPr/>
          <a:lstStyle/>
          <a:p>
            <a:r>
              <a:rPr lang="en-US" dirty="0"/>
              <a:t>Some Major Python Libraries</a:t>
            </a:r>
          </a:p>
        </p:txBody>
      </p:sp>
      <p:sp>
        <p:nvSpPr>
          <p:cNvPr id="3" name="Content Placeholder 2">
            <a:extLst>
              <a:ext uri="{FF2B5EF4-FFF2-40B4-BE49-F238E27FC236}">
                <a16:creationId xmlns:a16="http://schemas.microsoft.com/office/drawing/2014/main" id="{526A9F9F-572B-7D53-F1DD-3693386EC689}"/>
              </a:ext>
            </a:extLst>
          </p:cNvPr>
          <p:cNvSpPr>
            <a:spLocks noGrp="1"/>
          </p:cNvSpPr>
          <p:nvPr>
            <p:ph idx="1"/>
          </p:nvPr>
        </p:nvSpPr>
        <p:spPr/>
        <p:txBody>
          <a:bodyPr>
            <a:normAutofit/>
          </a:bodyPr>
          <a:lstStyle/>
          <a:p>
            <a:r>
              <a:rPr lang="en-US" dirty="0"/>
              <a:t>Core Libraries for this Course</a:t>
            </a:r>
          </a:p>
          <a:p>
            <a:pPr lvl="1"/>
            <a:r>
              <a:rPr lang="en-US" b="1" dirty="0" err="1"/>
              <a:t>numpy</a:t>
            </a:r>
            <a:r>
              <a:rPr lang="en-US" b="1" dirty="0"/>
              <a:t>: </a:t>
            </a:r>
            <a:r>
              <a:rPr lang="en-US" dirty="0"/>
              <a:t>very powerful array and numerical manipulation tools</a:t>
            </a:r>
          </a:p>
          <a:p>
            <a:pPr lvl="1"/>
            <a:r>
              <a:rPr lang="en-US" b="1" dirty="0"/>
              <a:t>matplotlib: </a:t>
            </a:r>
            <a:r>
              <a:rPr lang="en-US" dirty="0"/>
              <a:t>extensive plotting tools</a:t>
            </a:r>
          </a:p>
          <a:p>
            <a:pPr lvl="1"/>
            <a:r>
              <a:rPr lang="en-US" b="1" dirty="0" err="1"/>
              <a:t>scipy</a:t>
            </a:r>
            <a:r>
              <a:rPr lang="en-US" b="1" dirty="0"/>
              <a:t>: </a:t>
            </a:r>
            <a:r>
              <a:rPr lang="en-US" dirty="0"/>
              <a:t>more advanced tools for statistics, fitting, </a:t>
            </a:r>
            <a:r>
              <a:rPr lang="en-US" dirty="0" err="1"/>
              <a:t>etc</a:t>
            </a:r>
            <a:endParaRPr lang="en-US" dirty="0"/>
          </a:p>
          <a:p>
            <a:pPr lvl="1"/>
            <a:r>
              <a:rPr lang="en-US" b="1" dirty="0"/>
              <a:t>pandas:</a:t>
            </a:r>
            <a:r>
              <a:rPr lang="en-US" dirty="0"/>
              <a:t> powerful data handling and manipulation tools</a:t>
            </a:r>
          </a:p>
          <a:p>
            <a:r>
              <a:rPr lang="en-US" dirty="0"/>
              <a:t>Some useful utility libraries</a:t>
            </a:r>
          </a:p>
          <a:p>
            <a:pPr lvl="1"/>
            <a:r>
              <a:rPr lang="en-US" b="1" dirty="0" err="1"/>
              <a:t>os</a:t>
            </a:r>
            <a:r>
              <a:rPr lang="en-US" b="1" dirty="0"/>
              <a:t>:</a:t>
            </a:r>
            <a:r>
              <a:rPr lang="en-US" dirty="0"/>
              <a:t> interacting directly with the operating system</a:t>
            </a:r>
          </a:p>
          <a:p>
            <a:pPr lvl="1"/>
            <a:r>
              <a:rPr lang="en-US" b="1" dirty="0"/>
              <a:t>sys:</a:t>
            </a:r>
            <a:r>
              <a:rPr lang="en-US" dirty="0"/>
              <a:t> system access complementary to </a:t>
            </a:r>
            <a:r>
              <a:rPr lang="en-US" dirty="0" err="1"/>
              <a:t>os</a:t>
            </a:r>
            <a:endParaRPr lang="en-US" dirty="0"/>
          </a:p>
          <a:p>
            <a:pPr lvl="1"/>
            <a:r>
              <a:rPr lang="en-US" b="1" dirty="0"/>
              <a:t>pickle:</a:t>
            </a:r>
            <a:r>
              <a:rPr lang="en-US" dirty="0"/>
              <a:t>  serialization/deserialization tools.  Useful for storing and restoring the state of code.</a:t>
            </a:r>
          </a:p>
          <a:p>
            <a:r>
              <a:rPr lang="en-US" dirty="0"/>
              <a:t>More advanced libraries </a:t>
            </a:r>
          </a:p>
          <a:p>
            <a:pPr lvl="1"/>
            <a:r>
              <a:rPr lang="en-US" b="1" dirty="0" err="1"/>
              <a:t>sympy</a:t>
            </a:r>
            <a:r>
              <a:rPr lang="en-US" b="1" dirty="0"/>
              <a:t>:</a:t>
            </a:r>
            <a:r>
              <a:rPr lang="en-US" dirty="0"/>
              <a:t> symbolic manipulation tools (goodbye </a:t>
            </a:r>
            <a:r>
              <a:rPr lang="en-US" dirty="0" err="1"/>
              <a:t>MatLab</a:t>
            </a:r>
            <a:r>
              <a:rPr lang="en-US" dirty="0"/>
              <a:t>!)</a:t>
            </a:r>
          </a:p>
          <a:p>
            <a:pPr lvl="1"/>
            <a:r>
              <a:rPr lang="en-US" b="1" dirty="0"/>
              <a:t>scikit-image:</a:t>
            </a:r>
            <a:r>
              <a:rPr lang="en-US" dirty="0"/>
              <a:t> image processing tools</a:t>
            </a:r>
          </a:p>
          <a:p>
            <a:pPr lvl="1"/>
            <a:r>
              <a:rPr lang="en-US" b="1" dirty="0"/>
              <a:t>scikit-learn:</a:t>
            </a:r>
            <a:r>
              <a:rPr lang="en-US" dirty="0"/>
              <a:t> machine learning tools (we’ll use this in 118)</a:t>
            </a:r>
          </a:p>
          <a:p>
            <a:pPr lvl="1"/>
            <a:endParaRPr lang="en-US" dirty="0"/>
          </a:p>
          <a:p>
            <a:pPr lvl="1"/>
            <a:endParaRPr lang="en-US" dirty="0"/>
          </a:p>
          <a:p>
            <a:pPr lvl="1"/>
            <a:endParaRPr lang="en-US" dirty="0"/>
          </a:p>
        </p:txBody>
      </p:sp>
      <p:sp>
        <p:nvSpPr>
          <p:cNvPr id="4" name="Date Placeholder 3">
            <a:extLst>
              <a:ext uri="{FF2B5EF4-FFF2-40B4-BE49-F238E27FC236}">
                <a16:creationId xmlns:a16="http://schemas.microsoft.com/office/drawing/2014/main" id="{D63F1036-F093-0C5C-5E6B-A91D285190A0}"/>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D71F3718-1D42-BBCD-8F64-A42F77FED826}"/>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6072D7CC-EF68-696D-7E0C-53D145D9382A}"/>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spTree>
    <p:extLst>
      <p:ext uri="{BB962C8B-B14F-4D97-AF65-F5344CB8AC3E}">
        <p14:creationId xmlns:p14="http://schemas.microsoft.com/office/powerpoint/2010/main" val="3562218108"/>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CD9B2-A3D9-DD23-8E69-B8201910DDBE}"/>
              </a:ext>
            </a:extLst>
          </p:cNvPr>
          <p:cNvSpPr>
            <a:spLocks noGrp="1"/>
          </p:cNvSpPr>
          <p:nvPr>
            <p:ph type="title"/>
          </p:nvPr>
        </p:nvSpPr>
        <p:spPr/>
        <p:txBody>
          <a:bodyPr/>
          <a:lstStyle/>
          <a:p>
            <a:r>
              <a:rPr lang="en-US" dirty="0"/>
              <a:t>The Development of Interactive Python</a:t>
            </a:r>
          </a:p>
        </p:txBody>
      </p:sp>
      <p:sp>
        <p:nvSpPr>
          <p:cNvPr id="3" name="Content Placeholder 2">
            <a:extLst>
              <a:ext uri="{FF2B5EF4-FFF2-40B4-BE49-F238E27FC236}">
                <a16:creationId xmlns:a16="http://schemas.microsoft.com/office/drawing/2014/main" id="{3647BBBF-1613-8618-0A52-F479868EAF97}"/>
              </a:ext>
            </a:extLst>
          </p:cNvPr>
          <p:cNvSpPr>
            <a:spLocks noGrp="1"/>
          </p:cNvSpPr>
          <p:nvPr>
            <p:ph idx="1"/>
          </p:nvPr>
        </p:nvSpPr>
        <p:spPr/>
        <p:txBody>
          <a:bodyPr>
            <a:normAutofit/>
          </a:bodyPr>
          <a:lstStyle/>
          <a:p>
            <a:r>
              <a:rPr lang="en-US" sz="2000" dirty="0"/>
              <a:t>Python is an interpreted language, and therefore manifestly interactive</a:t>
            </a:r>
          </a:p>
          <a:p>
            <a:endParaRPr lang="en-US" sz="2000" dirty="0"/>
          </a:p>
          <a:p>
            <a:endParaRPr lang="en-US" sz="2000" dirty="0"/>
          </a:p>
          <a:p>
            <a:endParaRPr lang="en-US" sz="2000" dirty="0"/>
          </a:p>
          <a:p>
            <a:endParaRPr lang="en-US" sz="2000" dirty="0"/>
          </a:p>
          <a:p>
            <a:pPr marL="0" indent="0">
              <a:buNone/>
            </a:pPr>
            <a:endParaRPr lang="en-US" sz="3600" dirty="0"/>
          </a:p>
          <a:p>
            <a:r>
              <a:rPr lang="en-US" sz="2000" dirty="0"/>
              <a:t>In 2001, </a:t>
            </a:r>
            <a:r>
              <a:rPr lang="en-US" sz="2000" dirty="0" err="1"/>
              <a:t>iPython</a:t>
            </a:r>
            <a:r>
              <a:rPr lang="en-US" sz="2000" dirty="0"/>
              <a:t> (“Interactive Python”) was introduced.</a:t>
            </a:r>
          </a:p>
          <a:p>
            <a:pPr lvl="1"/>
            <a:r>
              <a:rPr lang="en-US" sz="1800" dirty="0"/>
              <a:t>Enhanced interactive capability, particularly for graphics</a:t>
            </a:r>
          </a:p>
          <a:p>
            <a:r>
              <a:rPr lang="en-US" sz="2000" dirty="0"/>
              <a:t>In 2011, </a:t>
            </a:r>
            <a:r>
              <a:rPr lang="en-US" sz="2000" dirty="0" err="1"/>
              <a:t>iPython</a:t>
            </a:r>
            <a:r>
              <a:rPr lang="en-US" sz="2000" dirty="0"/>
              <a:t> introduced browser-based “notebooks”</a:t>
            </a:r>
          </a:p>
          <a:p>
            <a:pPr lvl="1"/>
            <a:r>
              <a:rPr lang="en-US" sz="1800" dirty="0"/>
              <a:t>Even more interactive capability </a:t>
            </a:r>
          </a:p>
          <a:p>
            <a:pPr lvl="1"/>
            <a:r>
              <a:rPr lang="en-US" sz="1800" dirty="0"/>
              <a:t>Powerful markdown language to add to executable content</a:t>
            </a:r>
          </a:p>
          <a:p>
            <a:pPr lvl="1"/>
            <a:r>
              <a:rPr lang="en-US" sz="1800" dirty="0"/>
              <a:t>“Language agnostic” model supported other languages</a:t>
            </a:r>
          </a:p>
          <a:p>
            <a:pPr lvl="1"/>
            <a:r>
              <a:rPr lang="en-US" sz="1800" dirty="0"/>
              <a:t>Became the primary kernel for Project </a:t>
            </a:r>
            <a:r>
              <a:rPr lang="en-US" sz="1800" dirty="0" err="1"/>
              <a:t>Jupyter</a:t>
            </a:r>
            <a:endParaRPr lang="en-US" sz="1800" dirty="0"/>
          </a:p>
        </p:txBody>
      </p:sp>
      <p:sp>
        <p:nvSpPr>
          <p:cNvPr id="4" name="Date Placeholder 3">
            <a:extLst>
              <a:ext uri="{FF2B5EF4-FFF2-40B4-BE49-F238E27FC236}">
                <a16:creationId xmlns:a16="http://schemas.microsoft.com/office/drawing/2014/main" id="{99731925-F31E-3D6C-7EB2-433AD255A0B6}"/>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3B7F1E34-FE83-A9FE-6333-F830C2898D92}"/>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8666CBC6-D673-C0E5-930E-D9ED29FE1EDD}"/>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pic>
        <p:nvPicPr>
          <p:cNvPr id="7" name="Picture 6">
            <a:extLst>
              <a:ext uri="{FF2B5EF4-FFF2-40B4-BE49-F238E27FC236}">
                <a16:creationId xmlns:a16="http://schemas.microsoft.com/office/drawing/2014/main" id="{160B252F-DF21-B93C-A568-619BF36A06B6}"/>
              </a:ext>
            </a:extLst>
          </p:cNvPr>
          <p:cNvPicPr>
            <a:picLocks noChangeAspect="1"/>
          </p:cNvPicPr>
          <p:nvPr/>
        </p:nvPicPr>
        <p:blipFill>
          <a:blip r:embed="rId2"/>
          <a:srcRect l="604" t="25600" r="66017"/>
          <a:stretch>
            <a:fillRect/>
          </a:stretch>
        </p:blipFill>
        <p:spPr>
          <a:xfrm>
            <a:off x="2497371" y="1730828"/>
            <a:ext cx="4088486" cy="2127288"/>
          </a:xfrm>
          <a:prstGeom prst="rect">
            <a:avLst/>
          </a:prstGeom>
        </p:spPr>
      </p:pic>
    </p:spTree>
    <p:extLst>
      <p:ext uri="{BB962C8B-B14F-4D97-AF65-F5344CB8AC3E}">
        <p14:creationId xmlns:p14="http://schemas.microsoft.com/office/powerpoint/2010/main" val="2045983533"/>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B0CA8-60ED-26B4-6E47-D3855B585CE1}"/>
              </a:ext>
            </a:extLst>
          </p:cNvPr>
          <p:cNvSpPr>
            <a:spLocks noGrp="1"/>
          </p:cNvSpPr>
          <p:nvPr>
            <p:ph type="title"/>
          </p:nvPr>
        </p:nvSpPr>
        <p:spPr/>
        <p:txBody>
          <a:bodyPr/>
          <a:lstStyle/>
          <a:p>
            <a:r>
              <a:rPr lang="en-US" dirty="0" err="1"/>
              <a:t>Jupyter</a:t>
            </a:r>
            <a:r>
              <a:rPr lang="en-US" dirty="0"/>
              <a:t> Notebooks</a:t>
            </a:r>
          </a:p>
        </p:txBody>
      </p:sp>
      <p:sp>
        <p:nvSpPr>
          <p:cNvPr id="3" name="Content Placeholder 2">
            <a:extLst>
              <a:ext uri="{FF2B5EF4-FFF2-40B4-BE49-F238E27FC236}">
                <a16:creationId xmlns:a16="http://schemas.microsoft.com/office/drawing/2014/main" id="{DE4BE455-7C03-9F42-2237-B6A57A99EE1D}"/>
              </a:ext>
            </a:extLst>
          </p:cNvPr>
          <p:cNvSpPr>
            <a:spLocks noGrp="1"/>
          </p:cNvSpPr>
          <p:nvPr>
            <p:ph idx="1"/>
          </p:nvPr>
        </p:nvSpPr>
        <p:spPr/>
        <p:txBody>
          <a:bodyPr>
            <a:normAutofit/>
          </a:bodyPr>
          <a:lstStyle/>
          <a:p>
            <a:r>
              <a:rPr lang="en-US" sz="2000" dirty="0"/>
              <a:t>In 2014, Project </a:t>
            </a:r>
            <a:r>
              <a:rPr lang="en-US" sz="2000" dirty="0" err="1"/>
              <a:t>Jupyter</a:t>
            </a:r>
            <a:r>
              <a:rPr lang="en-US" sz="2000" dirty="0"/>
              <a:t> spun off of </a:t>
            </a:r>
            <a:r>
              <a:rPr lang="en-US" sz="2000" dirty="0" err="1"/>
              <a:t>iPython</a:t>
            </a:r>
            <a:endParaRPr lang="en-US" sz="2000" dirty="0"/>
          </a:p>
          <a:p>
            <a:r>
              <a:rPr lang="en-US" sz="2000" dirty="0"/>
              <a:t>Enhanced the web interface and support for other kernels</a:t>
            </a:r>
          </a:p>
          <a:p>
            <a:pPr lvl="1"/>
            <a:r>
              <a:rPr lang="en-US" sz="1800" dirty="0"/>
              <a:t>R, Julia, </a:t>
            </a:r>
            <a:r>
              <a:rPr lang="en-US" sz="1800" dirty="0" err="1"/>
              <a:t>etc</a:t>
            </a:r>
            <a:r>
              <a:rPr lang="en-US" sz="1800" dirty="0"/>
              <a:t>, which we won’t use</a:t>
            </a:r>
          </a:p>
          <a:p>
            <a:r>
              <a:rPr lang="en-US" sz="2000" dirty="0"/>
              <a:t>The term </a:t>
            </a:r>
            <a:r>
              <a:rPr lang="en-US" sz="2000" dirty="0" err="1"/>
              <a:t>Jupyter</a:t>
            </a:r>
            <a:r>
              <a:rPr lang="en-US" sz="2000" dirty="0"/>
              <a:t> Notebook can refer to</a:t>
            </a:r>
          </a:p>
          <a:p>
            <a:pPr lvl="1"/>
            <a:r>
              <a:rPr lang="en-US" sz="1800" dirty="0"/>
              <a:t>The web interface itself</a:t>
            </a:r>
          </a:p>
          <a:p>
            <a:pPr lvl="1"/>
            <a:r>
              <a:rPr lang="en-US" sz="1800" dirty="0"/>
              <a:t>The .</a:t>
            </a:r>
            <a:r>
              <a:rPr lang="en-US" sz="1800" dirty="0" err="1"/>
              <a:t>ipynb</a:t>
            </a:r>
            <a:r>
              <a:rPr lang="en-US" sz="1800" dirty="0"/>
              <a:t> notebook files in which it saves content</a:t>
            </a:r>
          </a:p>
          <a:p>
            <a:pPr lvl="1"/>
            <a:endParaRPr lang="en-US" sz="1800" dirty="0"/>
          </a:p>
        </p:txBody>
      </p:sp>
      <p:sp>
        <p:nvSpPr>
          <p:cNvPr id="4" name="Date Placeholder 3">
            <a:extLst>
              <a:ext uri="{FF2B5EF4-FFF2-40B4-BE49-F238E27FC236}">
                <a16:creationId xmlns:a16="http://schemas.microsoft.com/office/drawing/2014/main" id="{15559742-9FA7-4571-D880-6121E90B961B}"/>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13C31F6D-8BB3-3031-2B0A-53BB6BE93894}"/>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E7D7564C-B77A-DFB1-371D-B65CCEA93B29}"/>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7" name="Picture 6">
            <a:extLst>
              <a:ext uri="{FF2B5EF4-FFF2-40B4-BE49-F238E27FC236}">
                <a16:creationId xmlns:a16="http://schemas.microsoft.com/office/drawing/2014/main" id="{19488BB5-9B67-16A8-B830-9A4425D043AA}"/>
              </a:ext>
            </a:extLst>
          </p:cNvPr>
          <p:cNvPicPr>
            <a:picLocks noChangeAspect="1"/>
          </p:cNvPicPr>
          <p:nvPr/>
        </p:nvPicPr>
        <p:blipFill>
          <a:blip r:embed="rId2"/>
          <a:stretch>
            <a:fillRect/>
          </a:stretch>
        </p:blipFill>
        <p:spPr>
          <a:xfrm>
            <a:off x="295577" y="3526972"/>
            <a:ext cx="8521871" cy="2394857"/>
          </a:xfrm>
          <a:prstGeom prst="rect">
            <a:avLst/>
          </a:prstGeom>
        </p:spPr>
      </p:pic>
    </p:spTree>
    <p:extLst>
      <p:ext uri="{BB962C8B-B14F-4D97-AF65-F5344CB8AC3E}">
        <p14:creationId xmlns:p14="http://schemas.microsoft.com/office/powerpoint/2010/main" val="2431017577"/>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C010-16A9-175E-229A-433BEB3C183D}"/>
              </a:ext>
            </a:extLst>
          </p:cNvPr>
          <p:cNvSpPr>
            <a:spLocks noGrp="1"/>
          </p:cNvSpPr>
          <p:nvPr>
            <p:ph type="title"/>
          </p:nvPr>
        </p:nvSpPr>
        <p:spPr/>
        <p:txBody>
          <a:bodyPr/>
          <a:lstStyle/>
          <a:p>
            <a:r>
              <a:rPr lang="en-US" dirty="0" err="1"/>
              <a:t>Jupyter</a:t>
            </a:r>
            <a:r>
              <a:rPr lang="en-US" dirty="0"/>
              <a:t> Lab</a:t>
            </a:r>
          </a:p>
        </p:txBody>
      </p:sp>
      <p:sp>
        <p:nvSpPr>
          <p:cNvPr id="3" name="Content Placeholder 2">
            <a:extLst>
              <a:ext uri="{FF2B5EF4-FFF2-40B4-BE49-F238E27FC236}">
                <a16:creationId xmlns:a16="http://schemas.microsoft.com/office/drawing/2014/main" id="{B73C2E5D-6538-0C5E-CCB4-5CBAB4DF5EA8}"/>
              </a:ext>
            </a:extLst>
          </p:cNvPr>
          <p:cNvSpPr>
            <a:spLocks noGrp="1"/>
          </p:cNvSpPr>
          <p:nvPr>
            <p:ph idx="1"/>
          </p:nvPr>
        </p:nvSpPr>
        <p:spPr/>
        <p:txBody>
          <a:bodyPr/>
          <a:lstStyle/>
          <a:p>
            <a:r>
              <a:rPr lang="en-US" dirty="0"/>
              <a:t>In 2018, the </a:t>
            </a:r>
            <a:r>
              <a:rPr lang="en-US" dirty="0" err="1"/>
              <a:t>JupyterLab</a:t>
            </a:r>
            <a:r>
              <a:rPr lang="en-US" dirty="0"/>
              <a:t> interface was released</a:t>
            </a:r>
          </a:p>
          <a:p>
            <a:pPr lvl="1"/>
            <a:r>
              <a:rPr lang="en-US" dirty="0"/>
              <a:t>Same notebook format and interaction as the </a:t>
            </a:r>
            <a:r>
              <a:rPr lang="en-US" dirty="0" err="1"/>
              <a:t>Jupyter</a:t>
            </a:r>
            <a:r>
              <a:rPr lang="en-US" dirty="0"/>
              <a:t> Notebook </a:t>
            </a:r>
            <a:r>
              <a:rPr lang="en-US" dirty="0" err="1"/>
              <a:t>interfact</a:t>
            </a:r>
            <a:endParaRPr lang="en-US" dirty="0"/>
          </a:p>
          <a:p>
            <a:pPr lvl="1"/>
            <a:r>
              <a:rPr lang="en-US" dirty="0"/>
              <a:t>Improved development environment.  In particular, an integrated file browser system.</a:t>
            </a:r>
          </a:p>
        </p:txBody>
      </p:sp>
      <p:sp>
        <p:nvSpPr>
          <p:cNvPr id="4" name="Date Placeholder 3">
            <a:extLst>
              <a:ext uri="{FF2B5EF4-FFF2-40B4-BE49-F238E27FC236}">
                <a16:creationId xmlns:a16="http://schemas.microsoft.com/office/drawing/2014/main" id="{CC822C03-E872-C83B-2D39-E1B34A8BB8F5}"/>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6FD5EA4F-C0CA-F5AC-E735-303B2B1EE239}"/>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5E4B9297-8DE2-B693-C103-E3DAB8F27D75}"/>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pic>
        <p:nvPicPr>
          <p:cNvPr id="7" name="Picture 6">
            <a:extLst>
              <a:ext uri="{FF2B5EF4-FFF2-40B4-BE49-F238E27FC236}">
                <a16:creationId xmlns:a16="http://schemas.microsoft.com/office/drawing/2014/main" id="{0C99D7FB-0925-76F1-07DD-FD6E0E7AC661}"/>
              </a:ext>
            </a:extLst>
          </p:cNvPr>
          <p:cNvPicPr>
            <a:picLocks noChangeAspect="1"/>
          </p:cNvPicPr>
          <p:nvPr/>
        </p:nvPicPr>
        <p:blipFill>
          <a:blip r:embed="rId2"/>
          <a:stretch>
            <a:fillRect/>
          </a:stretch>
        </p:blipFill>
        <p:spPr>
          <a:xfrm>
            <a:off x="685800" y="3055039"/>
            <a:ext cx="7772400" cy="3447577"/>
          </a:xfrm>
          <a:prstGeom prst="rect">
            <a:avLst/>
          </a:prstGeom>
        </p:spPr>
      </p:pic>
    </p:spTree>
    <p:extLst>
      <p:ext uri="{BB962C8B-B14F-4D97-AF65-F5344CB8AC3E}">
        <p14:creationId xmlns:p14="http://schemas.microsoft.com/office/powerpoint/2010/main" val="3903977897"/>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a:t>Phy 40 - Fall 2025</a:t>
            </a:r>
            <a:endParaRPr lang="en-US" dirty="0"/>
          </a:p>
        </p:txBody>
      </p:sp>
      <p:sp>
        <p:nvSpPr>
          <p:cNvPr id="5" name="Footer Placeholder 4"/>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7" name="Picture 6" descr="rochester 9.00.39 AM.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187" y="611977"/>
            <a:ext cx="3497666" cy="5293057"/>
          </a:xfrm>
          <a:prstGeom prst="rect">
            <a:avLst/>
          </a:prstGeom>
        </p:spPr>
      </p:pic>
      <p:sp>
        <p:nvSpPr>
          <p:cNvPr id="10" name="TextBox 9"/>
          <p:cNvSpPr txBox="1"/>
          <p:nvPr/>
        </p:nvSpPr>
        <p:spPr>
          <a:xfrm>
            <a:off x="612024" y="5966805"/>
            <a:ext cx="3427326" cy="584776"/>
          </a:xfrm>
          <a:prstGeom prst="rect">
            <a:avLst/>
          </a:prstGeom>
          <a:noFill/>
        </p:spPr>
        <p:txBody>
          <a:bodyPr wrap="square" rtlCol="0">
            <a:spAutoFit/>
          </a:bodyPr>
          <a:lstStyle/>
          <a:p>
            <a:pPr algn="ctr"/>
            <a:r>
              <a:rPr lang="en-US" sz="1600" dirty="0">
                <a:latin typeface="+mn-lt"/>
              </a:rPr>
              <a:t>Fermilab E-706 Rochester Group</a:t>
            </a:r>
          </a:p>
          <a:p>
            <a:pPr algn="ctr"/>
            <a:r>
              <a:rPr lang="en-US" sz="1600" dirty="0">
                <a:latin typeface="+mn-lt"/>
              </a:rPr>
              <a:t>~1987</a:t>
            </a:r>
          </a:p>
        </p:txBody>
      </p:sp>
      <p:pic>
        <p:nvPicPr>
          <p:cNvPr id="11" name="Picture 10" descr="rochester 9.00.39 AM-001.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0231" y="729344"/>
            <a:ext cx="1971316" cy="2699656"/>
          </a:xfrm>
          <a:prstGeom prst="rect">
            <a:avLst/>
          </a:prstGeom>
        </p:spPr>
      </p:pic>
      <p:cxnSp>
        <p:nvCxnSpPr>
          <p:cNvPr id="13" name="Straight Arrow Connector 12"/>
          <p:cNvCxnSpPr/>
          <p:nvPr/>
        </p:nvCxnSpPr>
        <p:spPr>
          <a:xfrm flipH="1">
            <a:off x="2340987" y="2646813"/>
            <a:ext cx="2249183" cy="1009766"/>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06979" y="3429000"/>
            <a:ext cx="994537" cy="307777"/>
          </a:xfrm>
          <a:prstGeom prst="rect">
            <a:avLst/>
          </a:prstGeom>
          <a:noFill/>
        </p:spPr>
        <p:txBody>
          <a:bodyPr wrap="square" rtlCol="0">
            <a:spAutoFit/>
          </a:bodyPr>
          <a:lstStyle/>
          <a:p>
            <a:pPr algn="ctr"/>
            <a:r>
              <a:rPr lang="en-US" sz="1400" dirty="0">
                <a:latin typeface="+mn-lt"/>
              </a:rPr>
              <a:t>Me</a:t>
            </a:r>
          </a:p>
        </p:txBody>
      </p:sp>
      <p:cxnSp>
        <p:nvCxnSpPr>
          <p:cNvPr id="15" name="Straight Arrow Connector 14"/>
          <p:cNvCxnSpPr>
            <a:cxnSpLocks/>
          </p:cNvCxnSpPr>
          <p:nvPr/>
        </p:nvCxnSpPr>
        <p:spPr>
          <a:xfrm flipH="1">
            <a:off x="5445509" y="1595545"/>
            <a:ext cx="1497456" cy="449297"/>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754367" y="1298566"/>
            <a:ext cx="2310386" cy="307777"/>
          </a:xfrm>
          <a:prstGeom prst="rect">
            <a:avLst/>
          </a:prstGeom>
          <a:noFill/>
        </p:spPr>
        <p:txBody>
          <a:bodyPr wrap="square" rtlCol="0">
            <a:spAutoFit/>
          </a:bodyPr>
          <a:lstStyle/>
          <a:p>
            <a:pPr algn="r"/>
            <a:r>
              <a:rPr lang="en-US" sz="1400" dirty="0">
                <a:latin typeface="+mn-lt"/>
              </a:rPr>
              <a:t>“Buck’s River Road Exxon”</a:t>
            </a:r>
          </a:p>
        </p:txBody>
      </p:sp>
      <p:pic>
        <p:nvPicPr>
          <p:cNvPr id="8" name="Picture 7">
            <a:extLst>
              <a:ext uri="{FF2B5EF4-FFF2-40B4-BE49-F238E27FC236}">
                <a16:creationId xmlns:a16="http://schemas.microsoft.com/office/drawing/2014/main" id="{9A3834D9-9781-4336-8073-5B40CE9B263D}"/>
              </a:ext>
            </a:extLst>
          </p:cNvPr>
          <p:cNvPicPr>
            <a:picLocks noChangeAspect="1"/>
          </p:cNvPicPr>
          <p:nvPr/>
        </p:nvPicPr>
        <p:blipFill rotWithShape="1">
          <a:blip r:embed="rId4"/>
          <a:srcRect b="15251"/>
          <a:stretch/>
        </p:blipFill>
        <p:spPr>
          <a:xfrm>
            <a:off x="4520911" y="4681030"/>
            <a:ext cx="1966671" cy="1410973"/>
          </a:xfrm>
          <a:prstGeom prst="rect">
            <a:avLst/>
          </a:prstGeom>
        </p:spPr>
      </p:pic>
      <p:pic>
        <p:nvPicPr>
          <p:cNvPr id="9" name="Picture 8">
            <a:extLst>
              <a:ext uri="{FF2B5EF4-FFF2-40B4-BE49-F238E27FC236}">
                <a16:creationId xmlns:a16="http://schemas.microsoft.com/office/drawing/2014/main" id="{24194940-CFB0-454B-A59D-EF0363D905D3}"/>
              </a:ext>
            </a:extLst>
          </p:cNvPr>
          <p:cNvPicPr>
            <a:picLocks noChangeAspect="1"/>
          </p:cNvPicPr>
          <p:nvPr/>
        </p:nvPicPr>
        <p:blipFill>
          <a:blip r:embed="rId5"/>
          <a:stretch>
            <a:fillRect/>
          </a:stretch>
        </p:blipFill>
        <p:spPr>
          <a:xfrm>
            <a:off x="6523432" y="4681030"/>
            <a:ext cx="2371072" cy="1410973"/>
          </a:xfrm>
          <a:prstGeom prst="rect">
            <a:avLst/>
          </a:prstGeom>
        </p:spPr>
      </p:pic>
      <p:sp>
        <p:nvSpPr>
          <p:cNvPr id="12" name="TextBox 11">
            <a:extLst>
              <a:ext uri="{FF2B5EF4-FFF2-40B4-BE49-F238E27FC236}">
                <a16:creationId xmlns:a16="http://schemas.microsoft.com/office/drawing/2014/main" id="{759C4CF8-B772-4681-A358-F495BC66D14F}"/>
              </a:ext>
            </a:extLst>
          </p:cNvPr>
          <p:cNvSpPr txBox="1"/>
          <p:nvPr/>
        </p:nvSpPr>
        <p:spPr>
          <a:xfrm>
            <a:off x="4883340" y="4305999"/>
            <a:ext cx="3414840" cy="307777"/>
          </a:xfrm>
          <a:prstGeom prst="rect">
            <a:avLst/>
          </a:prstGeom>
          <a:noFill/>
        </p:spPr>
        <p:txBody>
          <a:bodyPr wrap="square" rtlCol="0">
            <a:spAutoFit/>
          </a:bodyPr>
          <a:lstStyle/>
          <a:p>
            <a:pPr algn="ctr"/>
            <a:r>
              <a:rPr lang="en-US" sz="1400" dirty="0">
                <a:latin typeface="+mn-lt"/>
              </a:rPr>
              <a:t>Kwan Lai, the guy that hired me</a:t>
            </a:r>
          </a:p>
        </p:txBody>
      </p:sp>
      <p:sp>
        <p:nvSpPr>
          <p:cNvPr id="18" name="TextBox 17">
            <a:extLst>
              <a:ext uri="{FF2B5EF4-FFF2-40B4-BE49-F238E27FC236}">
                <a16:creationId xmlns:a16="http://schemas.microsoft.com/office/drawing/2014/main" id="{C93B7A63-3BC8-4E7F-9791-26969361B22A}"/>
              </a:ext>
            </a:extLst>
          </p:cNvPr>
          <p:cNvSpPr txBox="1"/>
          <p:nvPr/>
        </p:nvSpPr>
        <p:spPr>
          <a:xfrm>
            <a:off x="4423568" y="6105304"/>
            <a:ext cx="1888220" cy="307777"/>
          </a:xfrm>
          <a:prstGeom prst="rect">
            <a:avLst/>
          </a:prstGeom>
          <a:noFill/>
        </p:spPr>
        <p:txBody>
          <a:bodyPr wrap="square" rtlCol="0">
            <a:spAutoFit/>
          </a:bodyPr>
          <a:lstStyle/>
          <a:p>
            <a:pPr algn="ctr"/>
            <a:r>
              <a:rPr lang="en-US" sz="1400" dirty="0">
                <a:latin typeface="+mn-lt"/>
              </a:rPr>
              <a:t>Then</a:t>
            </a:r>
          </a:p>
        </p:txBody>
      </p:sp>
      <p:sp>
        <p:nvSpPr>
          <p:cNvPr id="19" name="TextBox 18">
            <a:extLst>
              <a:ext uri="{FF2B5EF4-FFF2-40B4-BE49-F238E27FC236}">
                <a16:creationId xmlns:a16="http://schemas.microsoft.com/office/drawing/2014/main" id="{321A4019-577B-4897-A951-0626080D8ABF}"/>
              </a:ext>
            </a:extLst>
          </p:cNvPr>
          <p:cNvSpPr txBox="1"/>
          <p:nvPr/>
        </p:nvSpPr>
        <p:spPr>
          <a:xfrm>
            <a:off x="6793349" y="6089035"/>
            <a:ext cx="1888220" cy="307777"/>
          </a:xfrm>
          <a:prstGeom prst="rect">
            <a:avLst/>
          </a:prstGeom>
          <a:noFill/>
        </p:spPr>
        <p:txBody>
          <a:bodyPr wrap="square" rtlCol="0">
            <a:spAutoFit/>
          </a:bodyPr>
          <a:lstStyle/>
          <a:p>
            <a:pPr algn="ctr"/>
            <a:r>
              <a:rPr lang="en-US" sz="1400" dirty="0">
                <a:latin typeface="+mn-lt"/>
              </a:rPr>
              <a:t>Recent</a:t>
            </a:r>
          </a:p>
        </p:txBody>
      </p:sp>
    </p:spTree>
    <p:extLst>
      <p:ext uri="{BB962C8B-B14F-4D97-AF65-F5344CB8AC3E}">
        <p14:creationId xmlns:p14="http://schemas.microsoft.com/office/powerpoint/2010/main" val="29613435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2"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68132-5645-C538-AED0-38C30AC15BAC}"/>
              </a:ext>
            </a:extLst>
          </p:cNvPr>
          <p:cNvSpPr>
            <a:spLocks noGrp="1"/>
          </p:cNvSpPr>
          <p:nvPr>
            <p:ph type="title"/>
          </p:nvPr>
        </p:nvSpPr>
        <p:spPr/>
        <p:txBody>
          <a:bodyPr/>
          <a:lstStyle/>
          <a:p>
            <a:r>
              <a:rPr lang="en-US" dirty="0"/>
              <a:t>A Few Points About this Class…</a:t>
            </a:r>
          </a:p>
        </p:txBody>
      </p:sp>
      <p:sp>
        <p:nvSpPr>
          <p:cNvPr id="3" name="Content Placeholder 2">
            <a:extLst>
              <a:ext uri="{FF2B5EF4-FFF2-40B4-BE49-F238E27FC236}">
                <a16:creationId xmlns:a16="http://schemas.microsoft.com/office/drawing/2014/main" id="{83AB80B0-31D2-642E-94E0-0CDD28BA14B1}"/>
              </a:ext>
            </a:extLst>
          </p:cNvPr>
          <p:cNvSpPr>
            <a:spLocks noGrp="1"/>
          </p:cNvSpPr>
          <p:nvPr>
            <p:ph idx="1"/>
          </p:nvPr>
        </p:nvSpPr>
        <p:spPr/>
        <p:txBody>
          <a:bodyPr>
            <a:normAutofit fontScale="92500" lnSpcReduction="20000"/>
          </a:bodyPr>
          <a:lstStyle/>
          <a:p>
            <a:r>
              <a:rPr lang="en-US" dirty="0"/>
              <a:t>You’ll find this class of great practical value in the future</a:t>
            </a:r>
          </a:p>
          <a:p>
            <a:pPr lvl="1"/>
            <a:r>
              <a:rPr lang="en-US" dirty="0"/>
              <a:t>The new curriculum assumes a knowledge of Python/</a:t>
            </a:r>
            <a:r>
              <a:rPr lang="en-US" dirty="0" err="1"/>
              <a:t>Jupyter</a:t>
            </a:r>
            <a:r>
              <a:rPr lang="en-US" dirty="0"/>
              <a:t> Notebooks in the upper division classes</a:t>
            </a:r>
          </a:p>
          <a:p>
            <a:pPr lvl="1"/>
            <a:r>
              <a:rPr lang="en-US" dirty="0"/>
              <a:t>You’ll just find these tools very useful in your day-to-day science life.</a:t>
            </a:r>
          </a:p>
          <a:p>
            <a:r>
              <a:rPr lang="en-US" dirty="0"/>
              <a:t>Not all universities have this class</a:t>
            </a:r>
          </a:p>
          <a:p>
            <a:pPr lvl="1"/>
            <a:r>
              <a:rPr lang="en-US" dirty="0"/>
              <a:t>Even graduate students often don’t have these skills when they start out.</a:t>
            </a:r>
          </a:p>
          <a:p>
            <a:r>
              <a:rPr lang="en-US" dirty="0"/>
              <a:t>This is a physics class, not a programming class.</a:t>
            </a:r>
          </a:p>
          <a:p>
            <a:r>
              <a:rPr lang="en-US" dirty="0"/>
              <a:t>We’re going to stress understanding concepts that are important to scientific computing:</a:t>
            </a:r>
          </a:p>
          <a:p>
            <a:pPr lvl="1"/>
            <a:r>
              <a:rPr lang="en-US" dirty="0"/>
              <a:t>Precision</a:t>
            </a:r>
          </a:p>
          <a:p>
            <a:pPr lvl="1"/>
            <a:r>
              <a:rPr lang="en-US" dirty="0"/>
              <a:t>Algorithms</a:t>
            </a:r>
          </a:p>
          <a:p>
            <a:pPr lvl="1"/>
            <a:r>
              <a:rPr lang="en-US" dirty="0"/>
              <a:t>Efficiency</a:t>
            </a:r>
          </a:p>
          <a:p>
            <a:r>
              <a:rPr lang="en-US" dirty="0"/>
              <a:t>We’re not going to go into some of the more arcane aspects of Python that you would in a Python course</a:t>
            </a:r>
          </a:p>
          <a:p>
            <a:pPr lvl="1"/>
            <a:r>
              <a:rPr lang="en-US" dirty="0"/>
              <a:t>In fact, you’ll learn as little as possible, mostly by doing</a:t>
            </a:r>
          </a:p>
          <a:p>
            <a:r>
              <a:rPr lang="en-US" dirty="0"/>
              <a:t>A lot of these skills will be transferrable to other languages.</a:t>
            </a:r>
          </a:p>
        </p:txBody>
      </p:sp>
      <p:sp>
        <p:nvSpPr>
          <p:cNvPr id="4" name="Date Placeholder 3">
            <a:extLst>
              <a:ext uri="{FF2B5EF4-FFF2-40B4-BE49-F238E27FC236}">
                <a16:creationId xmlns:a16="http://schemas.microsoft.com/office/drawing/2014/main" id="{748F4556-C30C-C4C3-3895-241519B530AF}"/>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71C93E5B-9686-9B84-1C43-57A091E5E15E}"/>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1C5C4D56-0C27-51E9-DD6A-64893C6C5049}"/>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spTree>
    <p:extLst>
      <p:ext uri="{BB962C8B-B14F-4D97-AF65-F5344CB8AC3E}">
        <p14:creationId xmlns:p14="http://schemas.microsoft.com/office/powerpoint/2010/main" val="1122154584"/>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52A1-B831-76C2-C7DC-01906082B075}"/>
              </a:ext>
            </a:extLst>
          </p:cNvPr>
          <p:cNvSpPr>
            <a:spLocks noGrp="1"/>
          </p:cNvSpPr>
          <p:nvPr>
            <p:ph type="title"/>
          </p:nvPr>
        </p:nvSpPr>
        <p:spPr/>
        <p:txBody>
          <a:bodyPr/>
          <a:lstStyle/>
          <a:p>
            <a:r>
              <a:rPr lang="en-US" dirty="0"/>
              <a:t>Resources for the Course</a:t>
            </a:r>
          </a:p>
        </p:txBody>
      </p:sp>
      <p:sp>
        <p:nvSpPr>
          <p:cNvPr id="3" name="Content Placeholder 2">
            <a:extLst>
              <a:ext uri="{FF2B5EF4-FFF2-40B4-BE49-F238E27FC236}">
                <a16:creationId xmlns:a16="http://schemas.microsoft.com/office/drawing/2014/main" id="{61A25A63-B361-9AC2-352B-C05625848EBC}"/>
              </a:ext>
            </a:extLst>
          </p:cNvPr>
          <p:cNvSpPr>
            <a:spLocks noGrp="1"/>
          </p:cNvSpPr>
          <p:nvPr>
            <p:ph idx="1"/>
          </p:nvPr>
        </p:nvSpPr>
        <p:spPr>
          <a:xfrm>
            <a:off x="441713" y="1182021"/>
            <a:ext cx="4130287" cy="5441721"/>
          </a:xfrm>
        </p:spPr>
        <p:txBody>
          <a:bodyPr>
            <a:normAutofit/>
          </a:bodyPr>
          <a:lstStyle/>
          <a:p>
            <a:r>
              <a:rPr lang="en-US" sz="1800" dirty="0"/>
              <a:t>You can learn most of what you need to know about Python at </a:t>
            </a:r>
            <a:br>
              <a:rPr lang="en-US" sz="1800" dirty="0"/>
            </a:br>
            <a:r>
              <a:rPr lang="en-US" sz="1800" dirty="0">
                <a:hlinkClick r:id="rId2"/>
              </a:rPr>
              <a:t>https://lectures.scientific-python.org/</a:t>
            </a:r>
            <a:endParaRPr lang="en-US" sz="1800" dirty="0"/>
          </a:p>
          <a:p>
            <a:r>
              <a:rPr lang="en-US" sz="1800" dirty="0"/>
              <a:t>More information about the applications are in </a:t>
            </a:r>
            <a:r>
              <a:rPr lang="en-US" sz="1800" dirty="0" err="1"/>
              <a:t>Gezerlis</a:t>
            </a:r>
            <a:r>
              <a:rPr lang="en-US" sz="1800" dirty="0"/>
              <a:t>, “Numerical Methods in Physics with Python” (available for free online)</a:t>
            </a:r>
          </a:p>
          <a:p>
            <a:endParaRPr lang="en-US" sz="1800" dirty="0"/>
          </a:p>
        </p:txBody>
      </p:sp>
      <p:sp>
        <p:nvSpPr>
          <p:cNvPr id="4" name="Date Placeholder 3">
            <a:extLst>
              <a:ext uri="{FF2B5EF4-FFF2-40B4-BE49-F238E27FC236}">
                <a16:creationId xmlns:a16="http://schemas.microsoft.com/office/drawing/2014/main" id="{A54F01FB-143E-468D-3861-47BD69B35265}"/>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76F4A1A6-407F-4F88-40D1-22EC2B8D13D8}"/>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684A034B-6A3E-67F2-834F-C352B362781A}"/>
              </a:ext>
            </a:extLst>
          </p:cNvPr>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pic>
        <p:nvPicPr>
          <p:cNvPr id="7" name="Picture 6">
            <a:extLst>
              <a:ext uri="{FF2B5EF4-FFF2-40B4-BE49-F238E27FC236}">
                <a16:creationId xmlns:a16="http://schemas.microsoft.com/office/drawing/2014/main" id="{42ECEC9E-706B-FAD4-E216-306F84120315}"/>
              </a:ext>
            </a:extLst>
          </p:cNvPr>
          <p:cNvPicPr>
            <a:picLocks noChangeAspect="1"/>
          </p:cNvPicPr>
          <p:nvPr/>
        </p:nvPicPr>
        <p:blipFill>
          <a:blip r:embed="rId3"/>
          <a:stretch>
            <a:fillRect/>
          </a:stretch>
        </p:blipFill>
        <p:spPr>
          <a:xfrm>
            <a:off x="4669972" y="1266399"/>
            <a:ext cx="4383374" cy="5120153"/>
          </a:xfrm>
          <a:prstGeom prst="rect">
            <a:avLst/>
          </a:prstGeom>
        </p:spPr>
      </p:pic>
      <p:sp>
        <p:nvSpPr>
          <p:cNvPr id="8" name="Rectangle 7">
            <a:extLst>
              <a:ext uri="{FF2B5EF4-FFF2-40B4-BE49-F238E27FC236}">
                <a16:creationId xmlns:a16="http://schemas.microsoft.com/office/drawing/2014/main" id="{AED20D3B-9A8E-20C9-8E8F-DAEBDF3C773D}"/>
              </a:ext>
            </a:extLst>
          </p:cNvPr>
          <p:cNvSpPr/>
          <p:nvPr/>
        </p:nvSpPr>
        <p:spPr>
          <a:xfrm>
            <a:off x="4713514" y="1567543"/>
            <a:ext cx="3124926" cy="1360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BEA4E07-179E-2A35-D3A8-BBB80335000C}"/>
              </a:ext>
            </a:extLst>
          </p:cNvPr>
          <p:cNvSpPr/>
          <p:nvPr/>
        </p:nvSpPr>
        <p:spPr>
          <a:xfrm>
            <a:off x="4713514" y="4844143"/>
            <a:ext cx="1371600" cy="2177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E1C2E97-A0D4-A8BE-BA32-8A40A41F28E9}"/>
              </a:ext>
            </a:extLst>
          </p:cNvPr>
          <p:cNvSpPr/>
          <p:nvPr/>
        </p:nvSpPr>
        <p:spPr>
          <a:xfrm>
            <a:off x="4669971" y="5482743"/>
            <a:ext cx="2699657" cy="4064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809A0CA8-F477-BCC4-AD46-04D3694BF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21050"/>
            <a:ext cx="2286000"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92988"/>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B966-8D98-DB8E-2095-0561D36A74EF}"/>
              </a:ext>
            </a:extLst>
          </p:cNvPr>
          <p:cNvSpPr>
            <a:spLocks noGrp="1"/>
          </p:cNvSpPr>
          <p:nvPr>
            <p:ph type="title"/>
          </p:nvPr>
        </p:nvSpPr>
        <p:spPr/>
        <p:txBody>
          <a:bodyPr/>
          <a:lstStyle/>
          <a:p>
            <a:r>
              <a:rPr lang="en-US" dirty="0"/>
              <a:t>Schedule and Grading</a:t>
            </a:r>
          </a:p>
        </p:txBody>
      </p:sp>
      <p:sp>
        <p:nvSpPr>
          <p:cNvPr id="3" name="Content Placeholder 2">
            <a:extLst>
              <a:ext uri="{FF2B5EF4-FFF2-40B4-BE49-F238E27FC236}">
                <a16:creationId xmlns:a16="http://schemas.microsoft.com/office/drawing/2014/main" id="{AE7617B8-200E-6C35-E58D-0B9A5A6FE423}"/>
              </a:ext>
            </a:extLst>
          </p:cNvPr>
          <p:cNvSpPr>
            <a:spLocks noGrp="1"/>
          </p:cNvSpPr>
          <p:nvPr>
            <p:ph idx="1"/>
          </p:nvPr>
        </p:nvSpPr>
        <p:spPr/>
        <p:txBody>
          <a:bodyPr/>
          <a:lstStyle/>
          <a:p>
            <a:r>
              <a:rPr lang="en-US" dirty="0"/>
              <a:t>Lectures Monday and and Wednesday</a:t>
            </a:r>
          </a:p>
          <a:p>
            <a:r>
              <a:rPr lang="en-US" dirty="0"/>
              <a:t>Labs Tuesday and Thursday</a:t>
            </a:r>
          </a:p>
          <a:p>
            <a:pPr lvl="1"/>
            <a:r>
              <a:rPr lang="en-US" dirty="0"/>
              <a:t>Attendance of the first lab is mandatory</a:t>
            </a:r>
          </a:p>
          <a:p>
            <a:r>
              <a:rPr lang="en-US" dirty="0"/>
              <a:t>Short quiz in class every Wednesday</a:t>
            </a:r>
          </a:p>
          <a:p>
            <a:r>
              <a:rPr lang="en-US" dirty="0"/>
              <a:t>Midterm: Wednesday, October 22, in class</a:t>
            </a:r>
          </a:p>
          <a:p>
            <a:r>
              <a:rPr lang="en-US" dirty="0"/>
              <a:t>Final: Thursday, December 11, 8-10AM</a:t>
            </a:r>
          </a:p>
          <a:p>
            <a:r>
              <a:rPr lang="en-US" dirty="0"/>
              <a:t>Grading:</a:t>
            </a:r>
          </a:p>
          <a:p>
            <a:pPr lvl="1"/>
            <a:r>
              <a:rPr lang="en-US" dirty="0"/>
              <a:t>10% Lab attendance</a:t>
            </a:r>
          </a:p>
          <a:p>
            <a:pPr lvl="1"/>
            <a:r>
              <a:rPr lang="en-US" dirty="0"/>
              <a:t>20% Midterm</a:t>
            </a:r>
          </a:p>
          <a:p>
            <a:pPr lvl="1"/>
            <a:r>
              <a:rPr lang="en-US" dirty="0"/>
              <a:t>10% Quizzes </a:t>
            </a:r>
          </a:p>
          <a:p>
            <a:pPr lvl="1"/>
            <a:r>
              <a:rPr lang="en-US" dirty="0"/>
              <a:t>40% Lab Reports</a:t>
            </a:r>
          </a:p>
          <a:p>
            <a:pPr lvl="1"/>
            <a:r>
              <a:rPr lang="en-US" dirty="0"/>
              <a:t>20% Final</a:t>
            </a:r>
          </a:p>
          <a:p>
            <a:pPr lvl="1"/>
            <a:endParaRPr lang="en-US" dirty="0"/>
          </a:p>
        </p:txBody>
      </p:sp>
      <p:sp>
        <p:nvSpPr>
          <p:cNvPr id="4" name="Date Placeholder 3">
            <a:extLst>
              <a:ext uri="{FF2B5EF4-FFF2-40B4-BE49-F238E27FC236}">
                <a16:creationId xmlns:a16="http://schemas.microsoft.com/office/drawing/2014/main" id="{4CB165E4-BEC2-24DB-0798-BA5B17CDD6A0}"/>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816F0C98-CC8B-EB90-46F1-573AA9D07633}"/>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64832548-D6BA-7B96-D0A8-3314FC902467}"/>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spTree>
    <p:extLst>
      <p:ext uri="{BB962C8B-B14F-4D97-AF65-F5344CB8AC3E}">
        <p14:creationId xmlns:p14="http://schemas.microsoft.com/office/powerpoint/2010/main" val="2060416218"/>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C86D-6AC6-D755-2ED1-BD6E9CD25326}"/>
              </a:ext>
            </a:extLst>
          </p:cNvPr>
          <p:cNvSpPr>
            <a:spLocks noGrp="1"/>
          </p:cNvSpPr>
          <p:nvPr>
            <p:ph type="title"/>
          </p:nvPr>
        </p:nvSpPr>
        <p:spPr/>
        <p:txBody>
          <a:bodyPr/>
          <a:lstStyle/>
          <a:p>
            <a:r>
              <a:rPr lang="en-US" dirty="0"/>
              <a:t>Course Demographics</a:t>
            </a:r>
          </a:p>
        </p:txBody>
      </p:sp>
      <p:sp>
        <p:nvSpPr>
          <p:cNvPr id="4" name="Date Placeholder 3">
            <a:extLst>
              <a:ext uri="{FF2B5EF4-FFF2-40B4-BE49-F238E27FC236}">
                <a16:creationId xmlns:a16="http://schemas.microsoft.com/office/drawing/2014/main" id="{67657F57-9C48-37C8-80FD-557BD384011C}"/>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114B64D8-C19E-46D3-1208-8CD3C76B1BDD}"/>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41C7EE09-06F6-6E8D-8ABF-8E10F09023F2}"/>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pic>
        <p:nvPicPr>
          <p:cNvPr id="1026" name="Picture 2" descr="Forms response chart. Question title: Which operating system do you primarily plan to use for this course?. Number of responses: 58 responses.">
            <a:extLst>
              <a:ext uri="{FF2B5EF4-FFF2-40B4-BE49-F238E27FC236}">
                <a16:creationId xmlns:a16="http://schemas.microsoft.com/office/drawing/2014/main" id="{3D0C27DC-C645-1B0F-2D76-0316BEB652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4" t="4259" r="4368" b="7858"/>
          <a:stretch>
            <a:fillRect/>
          </a:stretch>
        </p:blipFill>
        <p:spPr bwMode="auto">
          <a:xfrm>
            <a:off x="726440" y="1075190"/>
            <a:ext cx="7339874" cy="2882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What is your experience with Python and Jupyter Notebooks?  (Be honest!). Number of responses: 58 responses.">
            <a:extLst>
              <a:ext uri="{FF2B5EF4-FFF2-40B4-BE49-F238E27FC236}">
                <a16:creationId xmlns:a16="http://schemas.microsoft.com/office/drawing/2014/main" id="{3EEA5F45-D232-4266-6D7B-B673F00BF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74" t="5709" r="3760" b="8577"/>
          <a:stretch>
            <a:fillRect/>
          </a:stretch>
        </p:blipFill>
        <p:spPr bwMode="auto">
          <a:xfrm>
            <a:off x="726440" y="3957574"/>
            <a:ext cx="7571740" cy="2900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42714"/>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71311-42C2-417E-CF2E-DF6694B82667}"/>
              </a:ext>
            </a:extLst>
          </p:cNvPr>
          <p:cNvSpPr>
            <a:spLocks noGrp="1"/>
          </p:cNvSpPr>
          <p:nvPr>
            <p:ph type="title"/>
          </p:nvPr>
        </p:nvSpPr>
        <p:spPr/>
        <p:txBody>
          <a:bodyPr/>
          <a:lstStyle/>
          <a:p>
            <a:r>
              <a:rPr lang="en-US" dirty="0"/>
              <a:t>Other Experience</a:t>
            </a:r>
          </a:p>
        </p:txBody>
      </p:sp>
      <p:sp>
        <p:nvSpPr>
          <p:cNvPr id="4" name="Date Placeholder 3">
            <a:extLst>
              <a:ext uri="{FF2B5EF4-FFF2-40B4-BE49-F238E27FC236}">
                <a16:creationId xmlns:a16="http://schemas.microsoft.com/office/drawing/2014/main" id="{999DF4DC-0240-37EA-8C43-A6BBB39A0861}"/>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EDD727E5-0DC1-DC64-3237-D80D29442FC6}"/>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3FD8D33E-8A0B-EF01-9F02-88FFD90A24B5}"/>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1026" name="Picture 2" descr="Forms response chart. Question title: What other languages can you comfortably program in?  Check any that apply.. Number of responses: 58 responses.">
            <a:extLst>
              <a:ext uri="{FF2B5EF4-FFF2-40B4-BE49-F238E27FC236}">
                <a16:creationId xmlns:a16="http://schemas.microsoft.com/office/drawing/2014/main" id="{C7D9C17F-6331-9DAA-8861-7B8BC4D99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1860"/>
            <a:ext cx="9144000" cy="559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105414"/>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E8D84-DA04-EA56-11F6-D6181EBC2368}"/>
              </a:ext>
            </a:extLst>
          </p:cNvPr>
          <p:cNvSpPr>
            <a:spLocks noGrp="1"/>
          </p:cNvSpPr>
          <p:nvPr>
            <p:ph type="title"/>
          </p:nvPr>
        </p:nvSpPr>
        <p:spPr/>
        <p:txBody>
          <a:bodyPr/>
          <a:lstStyle/>
          <a:p>
            <a:r>
              <a:rPr lang="en-US" dirty="0"/>
              <a:t>Evolution of Programming Languages</a:t>
            </a:r>
          </a:p>
        </p:txBody>
      </p:sp>
      <p:sp>
        <p:nvSpPr>
          <p:cNvPr id="3" name="Content Placeholder 2">
            <a:extLst>
              <a:ext uri="{FF2B5EF4-FFF2-40B4-BE49-F238E27FC236}">
                <a16:creationId xmlns:a16="http://schemas.microsoft.com/office/drawing/2014/main" id="{84D58C39-EB73-0BF6-6BB6-C001E2328B3C}"/>
              </a:ext>
            </a:extLst>
          </p:cNvPr>
          <p:cNvSpPr>
            <a:spLocks noGrp="1"/>
          </p:cNvSpPr>
          <p:nvPr>
            <p:ph idx="1"/>
          </p:nvPr>
        </p:nvSpPr>
        <p:spPr/>
        <p:txBody>
          <a:bodyPr>
            <a:normAutofit/>
          </a:bodyPr>
          <a:lstStyle/>
          <a:p>
            <a:r>
              <a:rPr lang="en-US" sz="2000" dirty="0"/>
              <a:t>At the most fundamental level, each type of processor is controlled by groups of bits, consisting of operational code (“op code”) words and operands.</a:t>
            </a:r>
          </a:p>
          <a:p>
            <a:pPr lvl="1"/>
            <a:r>
              <a:rPr lang="en-US" sz="1600" dirty="0"/>
              <a:t>This is the final output of any programming language! x86 example:</a:t>
            </a:r>
          </a:p>
          <a:p>
            <a:pPr lvl="1"/>
            <a:endParaRPr lang="en-US" sz="1600" dirty="0"/>
          </a:p>
          <a:p>
            <a:endParaRPr lang="en-US" sz="2000" dirty="0"/>
          </a:p>
          <a:p>
            <a:endParaRPr lang="en-US" sz="2000" dirty="0"/>
          </a:p>
          <a:p>
            <a:endParaRPr lang="en-US" sz="2000" dirty="0"/>
          </a:p>
          <a:p>
            <a:endParaRPr lang="en-US" sz="2000" dirty="0"/>
          </a:p>
          <a:p>
            <a:endParaRPr lang="en-US" sz="2000" dirty="0"/>
          </a:p>
          <a:p>
            <a:r>
              <a:rPr lang="en-US" sz="2000" dirty="0"/>
              <a:t>The lowest level type of programming </a:t>
            </a:r>
            <a:br>
              <a:rPr lang="en-US" sz="2000" dirty="0"/>
            </a:br>
            <a:r>
              <a:rPr lang="en-US" sz="2000" dirty="0"/>
              <a:t>language is processor-dependent </a:t>
            </a:r>
            <a:br>
              <a:rPr lang="en-US" sz="2000" dirty="0"/>
            </a:br>
            <a:r>
              <a:rPr lang="en-US" sz="2000" dirty="0"/>
              <a:t>“assembly language”, in which human </a:t>
            </a:r>
            <a:br>
              <a:rPr lang="en-US" sz="2000" dirty="0"/>
            </a:br>
            <a:r>
              <a:rPr lang="en-US" sz="2000" dirty="0"/>
              <a:t>readable words are translated into </a:t>
            </a:r>
            <a:br>
              <a:rPr lang="en-US" sz="2000" dirty="0"/>
            </a:br>
            <a:r>
              <a:rPr lang="en-US" sz="2000" dirty="0"/>
              <a:t>op codes and mnemonics can be </a:t>
            </a:r>
            <a:br>
              <a:rPr lang="en-US" sz="2000" dirty="0"/>
            </a:br>
            <a:r>
              <a:rPr lang="en-US" sz="2000" dirty="0"/>
              <a:t>defined for memory locations, </a:t>
            </a:r>
            <a:r>
              <a:rPr lang="en-US" sz="2000" dirty="0" err="1"/>
              <a:t>etc</a:t>
            </a:r>
            <a:endParaRPr lang="en-US" sz="2000" dirty="0"/>
          </a:p>
        </p:txBody>
      </p:sp>
      <p:sp>
        <p:nvSpPr>
          <p:cNvPr id="4" name="Date Placeholder 3">
            <a:extLst>
              <a:ext uri="{FF2B5EF4-FFF2-40B4-BE49-F238E27FC236}">
                <a16:creationId xmlns:a16="http://schemas.microsoft.com/office/drawing/2014/main" id="{CB2034F7-684F-A990-AECB-AB06285FE7D5}"/>
              </a:ext>
            </a:extLst>
          </p:cNvPr>
          <p:cNvSpPr>
            <a:spLocks noGrp="1"/>
          </p:cNvSpPr>
          <p:nvPr>
            <p:ph type="dt" sz="half" idx="10"/>
          </p:nvPr>
        </p:nvSpPr>
        <p:spPr/>
        <p:txBody>
          <a:bodyPr/>
          <a:lstStyle/>
          <a:p>
            <a:pPr>
              <a:defRPr/>
            </a:pPr>
            <a:r>
              <a:rPr lang="en-US"/>
              <a:t>Phy 40 - Fall 2025</a:t>
            </a:r>
            <a:endParaRPr lang="en-US" dirty="0"/>
          </a:p>
        </p:txBody>
      </p:sp>
      <p:sp>
        <p:nvSpPr>
          <p:cNvPr id="5" name="Footer Placeholder 4">
            <a:extLst>
              <a:ext uri="{FF2B5EF4-FFF2-40B4-BE49-F238E27FC236}">
                <a16:creationId xmlns:a16="http://schemas.microsoft.com/office/drawing/2014/main" id="{4AA9A2F4-99D7-7F90-9B5D-E5810D444C76}"/>
              </a:ext>
            </a:extLst>
          </p:cNvPr>
          <p:cNvSpPr>
            <a:spLocks noGrp="1"/>
          </p:cNvSpPr>
          <p:nvPr>
            <p:ph type="ftr" sz="quarter" idx="11"/>
          </p:nvPr>
        </p:nvSpPr>
        <p:spPr/>
        <p:txBody>
          <a:bodyPr/>
          <a:lstStyle/>
          <a:p>
            <a:pPr>
              <a:defRPr/>
            </a:pPr>
            <a:r>
              <a:rPr lang="en-US"/>
              <a:t>Introduction, E. Prebys</a:t>
            </a:r>
            <a:endParaRPr lang="en-US">
              <a:latin typeface="+mn-lt"/>
            </a:endParaRPr>
          </a:p>
        </p:txBody>
      </p:sp>
      <p:sp>
        <p:nvSpPr>
          <p:cNvPr id="6" name="Slide Number Placeholder 5">
            <a:extLst>
              <a:ext uri="{FF2B5EF4-FFF2-40B4-BE49-F238E27FC236}">
                <a16:creationId xmlns:a16="http://schemas.microsoft.com/office/drawing/2014/main" id="{380B8CC1-63F6-4E55-5AA0-D86E6F6D4A73}"/>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1026" name="Picture 2" descr="x86 Instruction Format (Excerpt from Intel Architectures Software Developer's Manual).">
            <a:extLst>
              <a:ext uri="{FF2B5EF4-FFF2-40B4-BE49-F238E27FC236}">
                <a16:creationId xmlns:a16="http://schemas.microsoft.com/office/drawing/2014/main" id="{23030F1D-8B6F-4628-231A-00C095F6BA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561" y="2490113"/>
            <a:ext cx="7126877" cy="16344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694A8DB-7D97-14C9-476A-DF99FA9E41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90" b="2461"/>
          <a:stretch>
            <a:fillRect/>
          </a:stretch>
        </p:blipFill>
        <p:spPr bwMode="auto">
          <a:xfrm>
            <a:off x="5595170" y="4256950"/>
            <a:ext cx="2939230" cy="2556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429241"/>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lnDef>
      <a:spPr>
        <a:ln>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13578</TotalTime>
  <Words>2235</Words>
  <Application>Microsoft Macintosh PowerPoint</Application>
  <PresentationFormat>On-screen Show (4:3)</PresentationFormat>
  <Paragraphs>317</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Times New Roman</vt:lpstr>
      <vt:lpstr>Clarity</vt:lpstr>
      <vt:lpstr>P40: Introduction</vt:lpstr>
      <vt:lpstr>My Background</vt:lpstr>
      <vt:lpstr>PowerPoint Presentation</vt:lpstr>
      <vt:lpstr>A Few Points About this Class…</vt:lpstr>
      <vt:lpstr>Resources for the Course</vt:lpstr>
      <vt:lpstr>Schedule and Grading</vt:lpstr>
      <vt:lpstr>Course Demographics</vt:lpstr>
      <vt:lpstr>Other Experience</vt:lpstr>
      <vt:lpstr>Evolution of Programming Languages</vt:lpstr>
      <vt:lpstr>Higher Level Languages</vt:lpstr>
      <vt:lpstr>FORTRAN 77 Example</vt:lpstr>
      <vt:lpstr>C</vt:lpstr>
      <vt:lpstr>C Example</vt:lpstr>
      <vt:lpstr>Object Oriented Programming</vt:lpstr>
      <vt:lpstr>              C                      vs.           C++</vt:lpstr>
      <vt:lpstr>Java</vt:lpstr>
      <vt:lpstr>Java Example</vt:lpstr>
      <vt:lpstr>Computing, Physics, and Physics Education</vt:lpstr>
      <vt:lpstr>What is Python and Why is it Cool?</vt:lpstr>
      <vt:lpstr>Some Pros and Cons of Python</vt:lpstr>
      <vt:lpstr>Python and Speed</vt:lpstr>
      <vt:lpstr>Python as “Glue”</vt:lpstr>
      <vt:lpstr>Key Features of Python</vt:lpstr>
      <vt:lpstr>Some Major Python Libraries</vt:lpstr>
      <vt:lpstr>The Development of Interactive Python</vt:lpstr>
      <vt:lpstr>Jupyter Notebooks</vt:lpstr>
      <vt:lpstr>Jupyter Lab</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336</cp:revision>
  <cp:lastPrinted>2022-09-21T18:53:32Z</cp:lastPrinted>
  <dcterms:created xsi:type="dcterms:W3CDTF">2003-06-24T14:15:57Z</dcterms:created>
  <dcterms:modified xsi:type="dcterms:W3CDTF">2025-09-24T19:45:08Z</dcterms:modified>
</cp:coreProperties>
</file>